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371" r:id="rId12"/>
    <p:sldId id="373" r:id="rId13"/>
    <p:sldId id="264" r:id="rId14"/>
    <p:sldId id="374" r:id="rId15"/>
    <p:sldId id="265" r:id="rId16"/>
    <p:sldId id="266" r:id="rId17"/>
    <p:sldId id="267" r:id="rId18"/>
    <p:sldId id="268" r:id="rId19"/>
    <p:sldId id="269" r:id="rId20"/>
    <p:sldId id="270" r:id="rId21"/>
    <p:sldId id="271" r:id="rId22"/>
    <p:sldId id="272" r:id="rId23"/>
    <p:sldId id="273" r:id="rId24"/>
    <p:sldId id="375" r:id="rId25"/>
    <p:sldId id="274" r:id="rId26"/>
    <p:sldId id="275" r:id="rId27"/>
    <p:sldId id="376" r:id="rId28"/>
    <p:sldId id="377" r:id="rId29"/>
    <p:sldId id="379" r:id="rId30"/>
    <p:sldId id="276" r:id="rId31"/>
    <p:sldId id="378" r:id="rId32"/>
    <p:sldId id="380" r:id="rId33"/>
    <p:sldId id="381" r:id="rId34"/>
    <p:sldId id="277" r:id="rId35"/>
    <p:sldId id="278" r:id="rId36"/>
    <p:sldId id="382" r:id="rId37"/>
    <p:sldId id="383" r:id="rId38"/>
    <p:sldId id="279" r:id="rId39"/>
    <p:sldId id="384" r:id="rId40"/>
    <p:sldId id="385" r:id="rId41"/>
    <p:sldId id="386" r:id="rId42"/>
    <p:sldId id="387" r:id="rId43"/>
    <p:sldId id="388" r:id="rId44"/>
    <p:sldId id="389" r:id="rId45"/>
    <p:sldId id="280" r:id="rId46"/>
    <p:sldId id="390" r:id="rId47"/>
    <p:sldId id="391" r:id="rId48"/>
    <p:sldId id="281" r:id="rId49"/>
    <p:sldId id="282" r:id="rId50"/>
    <p:sldId id="283" r:id="rId51"/>
    <p:sldId id="284" r:id="rId52"/>
    <p:sldId id="285" r:id="rId53"/>
    <p:sldId id="393" r:id="rId54"/>
    <p:sldId id="411" r:id="rId55"/>
    <p:sldId id="412" r:id="rId56"/>
    <p:sldId id="413" r:id="rId57"/>
    <p:sldId id="286" r:id="rId58"/>
    <p:sldId id="287" r:id="rId59"/>
    <p:sldId id="392" r:id="rId60"/>
    <p:sldId id="288" r:id="rId61"/>
    <p:sldId id="394" r:id="rId62"/>
    <p:sldId id="399" r:id="rId63"/>
    <p:sldId id="400" r:id="rId64"/>
    <p:sldId id="289" r:id="rId65"/>
    <p:sldId id="395" r:id="rId66"/>
    <p:sldId id="290" r:id="rId67"/>
    <p:sldId id="396" r:id="rId68"/>
    <p:sldId id="291" r:id="rId69"/>
    <p:sldId id="397" r:id="rId70"/>
    <p:sldId id="292" r:id="rId71"/>
    <p:sldId id="398" r:id="rId72"/>
    <p:sldId id="293" r:id="rId73"/>
    <p:sldId id="483" r:id="rId74"/>
    <p:sldId id="294" r:id="rId75"/>
    <p:sldId id="295" r:id="rId76"/>
    <p:sldId id="401" r:id="rId77"/>
    <p:sldId id="402" r:id="rId78"/>
    <p:sldId id="296" r:id="rId79"/>
    <p:sldId id="404" r:id="rId80"/>
    <p:sldId id="405" r:id="rId81"/>
    <p:sldId id="297" r:id="rId82"/>
    <p:sldId id="406" r:id="rId83"/>
    <p:sldId id="407" r:id="rId84"/>
    <p:sldId id="408" r:id="rId85"/>
    <p:sldId id="409" r:id="rId86"/>
    <p:sldId id="410" r:id="rId87"/>
    <p:sldId id="298" r:id="rId88"/>
    <p:sldId id="484" r:id="rId89"/>
    <p:sldId id="485" r:id="rId90"/>
    <p:sldId id="299" r:id="rId91"/>
    <p:sldId id="300" r:id="rId92"/>
    <p:sldId id="301" r:id="rId93"/>
    <p:sldId id="414" r:id="rId94"/>
    <p:sldId id="415" r:id="rId95"/>
    <p:sldId id="416" r:id="rId96"/>
    <p:sldId id="486" r:id="rId97"/>
    <p:sldId id="423" r:id="rId98"/>
    <p:sldId id="302" r:id="rId99"/>
    <p:sldId id="303" r:id="rId100"/>
    <p:sldId id="304" r:id="rId101"/>
    <p:sldId id="305" r:id="rId102"/>
    <p:sldId id="417" r:id="rId103"/>
    <p:sldId id="306" r:id="rId104"/>
    <p:sldId id="418" r:id="rId105"/>
    <p:sldId id="307" r:id="rId106"/>
    <p:sldId id="419" r:id="rId107"/>
    <p:sldId id="308" r:id="rId108"/>
    <p:sldId id="420" r:id="rId109"/>
    <p:sldId id="309" r:id="rId110"/>
    <p:sldId id="421" r:id="rId111"/>
    <p:sldId id="310" r:id="rId112"/>
    <p:sldId id="422" r:id="rId113"/>
    <p:sldId id="311" r:id="rId114"/>
    <p:sldId id="487" r:id="rId115"/>
    <p:sldId id="312" r:id="rId116"/>
    <p:sldId id="424" r:id="rId117"/>
    <p:sldId id="425" r:id="rId118"/>
    <p:sldId id="313" r:id="rId119"/>
    <p:sldId id="314" r:id="rId120"/>
    <p:sldId id="430" r:id="rId121"/>
    <p:sldId id="431" r:id="rId122"/>
    <p:sldId id="432" r:id="rId123"/>
    <p:sldId id="433" r:id="rId124"/>
    <p:sldId id="434" r:id="rId125"/>
    <p:sldId id="435" r:id="rId126"/>
    <p:sldId id="436" r:id="rId127"/>
    <p:sldId id="437" r:id="rId128"/>
    <p:sldId id="427" r:id="rId129"/>
    <p:sldId id="428" r:id="rId130"/>
    <p:sldId id="426" r:id="rId131"/>
    <p:sldId id="429" r:id="rId132"/>
    <p:sldId id="315" r:id="rId133"/>
    <p:sldId id="316" r:id="rId134"/>
    <p:sldId id="317" r:id="rId135"/>
    <p:sldId id="318" r:id="rId136"/>
    <p:sldId id="319" r:id="rId137"/>
    <p:sldId id="320" r:id="rId138"/>
    <p:sldId id="321" r:id="rId139"/>
    <p:sldId id="322" r:id="rId140"/>
    <p:sldId id="323" r:id="rId141"/>
    <p:sldId id="488" r:id="rId142"/>
    <p:sldId id="324" r:id="rId143"/>
    <p:sldId id="325" r:id="rId144"/>
    <p:sldId id="326" r:id="rId145"/>
    <p:sldId id="327" r:id="rId146"/>
    <p:sldId id="438" r:id="rId147"/>
    <p:sldId id="439" r:id="rId148"/>
    <p:sldId id="328" r:id="rId149"/>
    <p:sldId id="329" r:id="rId150"/>
    <p:sldId id="330" r:id="rId151"/>
    <p:sldId id="331" r:id="rId152"/>
    <p:sldId id="332" r:id="rId153"/>
    <p:sldId id="333" r:id="rId154"/>
    <p:sldId id="489" r:id="rId155"/>
    <p:sldId id="334" r:id="rId156"/>
    <p:sldId id="444" r:id="rId157"/>
    <p:sldId id="335" r:id="rId158"/>
    <p:sldId id="440" r:id="rId159"/>
    <p:sldId id="336" r:id="rId160"/>
    <p:sldId id="441" r:id="rId161"/>
    <p:sldId id="445" r:id="rId162"/>
    <p:sldId id="446" r:id="rId163"/>
    <p:sldId id="447" r:id="rId164"/>
    <p:sldId id="448" r:id="rId165"/>
    <p:sldId id="449" r:id="rId166"/>
    <p:sldId id="450" r:id="rId167"/>
    <p:sldId id="451" r:id="rId168"/>
    <p:sldId id="442" r:id="rId169"/>
    <p:sldId id="443" r:id="rId170"/>
    <p:sldId id="490" r:id="rId171"/>
    <p:sldId id="469" r:id="rId172"/>
    <p:sldId id="470" r:id="rId173"/>
    <p:sldId id="471" r:id="rId174"/>
    <p:sldId id="472" r:id="rId175"/>
    <p:sldId id="473" r:id="rId176"/>
    <p:sldId id="474" r:id="rId177"/>
    <p:sldId id="475" r:id="rId178"/>
    <p:sldId id="476" r:id="rId179"/>
    <p:sldId id="477" r:id="rId180"/>
    <p:sldId id="478" r:id="rId181"/>
    <p:sldId id="479" r:id="rId182"/>
    <p:sldId id="480" r:id="rId183"/>
    <p:sldId id="481" r:id="rId184"/>
    <p:sldId id="482" r:id="rId185"/>
    <p:sldId id="337" r:id="rId186"/>
    <p:sldId id="338" r:id="rId187"/>
    <p:sldId id="339" r:id="rId188"/>
    <p:sldId id="340" r:id="rId189"/>
    <p:sldId id="341" r:id="rId190"/>
    <p:sldId id="342" r:id="rId191"/>
    <p:sldId id="343" r:id="rId192"/>
    <p:sldId id="344" r:id="rId193"/>
    <p:sldId id="345" r:id="rId194"/>
    <p:sldId id="346" r:id="rId195"/>
    <p:sldId id="347" r:id="rId196"/>
    <p:sldId id="348" r:id="rId197"/>
    <p:sldId id="349" r:id="rId198"/>
    <p:sldId id="491" r:id="rId199"/>
    <p:sldId id="350" r:id="rId200"/>
    <p:sldId id="351" r:id="rId201"/>
    <p:sldId id="352" r:id="rId202"/>
    <p:sldId id="461" r:id="rId203"/>
    <p:sldId id="462" r:id="rId204"/>
    <p:sldId id="463" r:id="rId205"/>
    <p:sldId id="464" r:id="rId206"/>
    <p:sldId id="465" r:id="rId207"/>
    <p:sldId id="466" r:id="rId208"/>
    <p:sldId id="467" r:id="rId209"/>
    <p:sldId id="468" r:id="rId210"/>
    <p:sldId id="353" r:id="rId211"/>
    <p:sldId id="354" r:id="rId212"/>
    <p:sldId id="355" r:id="rId213"/>
    <p:sldId id="356" r:id="rId214"/>
    <p:sldId id="357" r:id="rId215"/>
    <p:sldId id="453" r:id="rId216"/>
    <p:sldId id="454" r:id="rId217"/>
    <p:sldId id="455" r:id="rId218"/>
    <p:sldId id="456" r:id="rId219"/>
    <p:sldId id="457" r:id="rId220"/>
    <p:sldId id="458" r:id="rId221"/>
    <p:sldId id="459" r:id="rId222"/>
    <p:sldId id="460" r:id="rId223"/>
    <p:sldId id="358" r:id="rId224"/>
    <p:sldId id="359" r:id="rId225"/>
    <p:sldId id="360" r:id="rId226"/>
    <p:sldId id="361" r:id="rId227"/>
    <p:sldId id="362" r:id="rId228"/>
    <p:sldId id="363" r:id="rId229"/>
    <p:sldId id="364" r:id="rId230"/>
    <p:sldId id="365" r:id="rId231"/>
    <p:sldId id="366" r:id="rId232"/>
    <p:sldId id="367" r:id="rId233"/>
    <p:sldId id="368" r:id="rId234"/>
    <p:sldId id="369" r:id="rId235"/>
    <p:sldId id="370" r:id="rId236"/>
  </p:sldIdLst>
  <p:sldSz cx="13004800" cy="97536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98BAA-BB40-429B-904E-54570BFE2BEB}" v="619" dt="2021-12-13T10:39:09.053"/>
    <p1510:client id="{30C484FF-172C-4E21-9D79-F2B32A536708}" v="710" dt="2021-12-14T03:14:37.904"/>
    <p1510:client id="{5DFA3F37-81EC-47D5-AA51-C98F3923AC68}" v="1128" dt="2021-12-14T05:57:34.326"/>
    <p1510:client id="{845AD6EA-A4DD-4202-8F18-AB5FEA015753}" v="261" dt="2021-12-13T06:20:25.714"/>
    <p1510:client id="{FF210E3F-8956-4FF4-9C69-DCAC397EAC66}" v="324" dt="2021-12-13T05:36:35.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14.xml" Id="rId117" /><Relationship Type="http://schemas.openxmlformats.org/officeDocument/2006/relationships/slide" Target="slides/slide18.xml" Id="rId21" /><Relationship Type="http://schemas.openxmlformats.org/officeDocument/2006/relationships/slide" Target="slides/slide39.xml" Id="rId42" /><Relationship Type="http://schemas.openxmlformats.org/officeDocument/2006/relationships/slide" Target="slides/slide60.xml" Id="rId63" /><Relationship Type="http://schemas.openxmlformats.org/officeDocument/2006/relationships/slide" Target="slides/slide81.xml" Id="rId84" /><Relationship Type="http://schemas.openxmlformats.org/officeDocument/2006/relationships/slide" Target="slides/slide135.xml" Id="rId138" /><Relationship Type="http://schemas.openxmlformats.org/officeDocument/2006/relationships/slide" Target="slides/slide156.xml" Id="rId159" /><Relationship Type="http://schemas.openxmlformats.org/officeDocument/2006/relationships/slide" Target="slides/slide167.xml" Id="rId170" /><Relationship Type="http://schemas.openxmlformats.org/officeDocument/2006/relationships/slide" Target="slides/slide188.xml" Id="rId191" /><Relationship Type="http://schemas.openxmlformats.org/officeDocument/2006/relationships/slide" Target="slides/slide202.xml" Id="rId205" /><Relationship Type="http://schemas.openxmlformats.org/officeDocument/2006/relationships/slide" Target="slides/slide223.xml" Id="rId226" /><Relationship Type="http://schemas.openxmlformats.org/officeDocument/2006/relationships/slide" Target="slides/slide104.xml" Id="rId107" /><Relationship Type="http://schemas.openxmlformats.org/officeDocument/2006/relationships/slide" Target="slides/slide8.xml" Id="rId11" /><Relationship Type="http://schemas.openxmlformats.org/officeDocument/2006/relationships/slide" Target="slides/slide29.xml" Id="rId32" /><Relationship Type="http://schemas.openxmlformats.org/officeDocument/2006/relationships/slide" Target="slides/slide50.xml" Id="rId53" /><Relationship Type="http://schemas.openxmlformats.org/officeDocument/2006/relationships/slide" Target="slides/slide71.xml" Id="rId74" /><Relationship Type="http://schemas.openxmlformats.org/officeDocument/2006/relationships/slide" Target="slides/slide125.xml" Id="rId128" /><Relationship Type="http://schemas.openxmlformats.org/officeDocument/2006/relationships/slide" Target="slides/slide146.xml" Id="rId149" /><Relationship Type="http://schemas.openxmlformats.org/officeDocument/2006/relationships/slide" Target="slides/slide2.xml" Id="rId5" /><Relationship Type="http://schemas.openxmlformats.org/officeDocument/2006/relationships/slide" Target="slides/slide92.xml" Id="rId95" /><Relationship Type="http://schemas.openxmlformats.org/officeDocument/2006/relationships/slide" Target="slides/slide157.xml" Id="rId160" /><Relationship Type="http://schemas.openxmlformats.org/officeDocument/2006/relationships/slide" Target="slides/slide178.xml" Id="rId181" /><Relationship Type="http://schemas.openxmlformats.org/officeDocument/2006/relationships/slide" Target="slides/slide213.xml" Id="rId216" /><Relationship Type="http://schemas.openxmlformats.org/officeDocument/2006/relationships/presProps" Target="presProps.xml" Id="rId237" /><Relationship Type="http://schemas.openxmlformats.org/officeDocument/2006/relationships/slide" Target="slides/slide19.xml" Id="rId22" /><Relationship Type="http://schemas.openxmlformats.org/officeDocument/2006/relationships/slide" Target="slides/slide40.xml" Id="rId43" /><Relationship Type="http://schemas.openxmlformats.org/officeDocument/2006/relationships/slide" Target="slides/slide61.xml" Id="rId64" /><Relationship Type="http://schemas.openxmlformats.org/officeDocument/2006/relationships/slide" Target="slides/slide115.xml" Id="rId118" /><Relationship Type="http://schemas.openxmlformats.org/officeDocument/2006/relationships/slide" Target="slides/slide136.xml" Id="rId139" /><Relationship Type="http://schemas.openxmlformats.org/officeDocument/2006/relationships/slide" Target="slides/slide82.xml" Id="rId85" /><Relationship Type="http://schemas.openxmlformats.org/officeDocument/2006/relationships/slide" Target="slides/slide147.xml" Id="rId150" /><Relationship Type="http://schemas.openxmlformats.org/officeDocument/2006/relationships/slide" Target="slides/slide168.xml" Id="rId171" /><Relationship Type="http://schemas.openxmlformats.org/officeDocument/2006/relationships/slide" Target="slides/slide189.xml" Id="rId192" /><Relationship Type="http://schemas.openxmlformats.org/officeDocument/2006/relationships/slide" Target="slides/slide203.xml" Id="rId206" /><Relationship Type="http://schemas.openxmlformats.org/officeDocument/2006/relationships/slide" Target="slides/slide224.xml" Id="rId227" /><Relationship Type="http://schemas.openxmlformats.org/officeDocument/2006/relationships/slide" Target="slides/slide9.xml" Id="rId12" /><Relationship Type="http://schemas.openxmlformats.org/officeDocument/2006/relationships/slide" Target="slides/slide30.xml" Id="rId33" /><Relationship Type="http://schemas.openxmlformats.org/officeDocument/2006/relationships/slide" Target="slides/slide105.xml" Id="rId108" /><Relationship Type="http://schemas.openxmlformats.org/officeDocument/2006/relationships/slide" Target="slides/slide126.xml" Id="rId129" /><Relationship Type="http://schemas.openxmlformats.org/officeDocument/2006/relationships/slide" Target="slides/slide51.xml" Id="rId54" /><Relationship Type="http://schemas.openxmlformats.org/officeDocument/2006/relationships/slide" Target="slides/slide72.xml" Id="rId75" /><Relationship Type="http://schemas.openxmlformats.org/officeDocument/2006/relationships/slide" Target="slides/slide93.xml" Id="rId96" /><Relationship Type="http://schemas.openxmlformats.org/officeDocument/2006/relationships/slide" Target="slides/slide137.xml" Id="rId140" /><Relationship Type="http://schemas.openxmlformats.org/officeDocument/2006/relationships/slide" Target="slides/slide158.xml" Id="rId161" /><Relationship Type="http://schemas.openxmlformats.org/officeDocument/2006/relationships/slide" Target="slides/slide179.xml" Id="rId182" /><Relationship Type="http://schemas.openxmlformats.org/officeDocument/2006/relationships/slide" Target="slides/slide214.xml" Id="rId217" /><Relationship Type="http://schemas.openxmlformats.org/officeDocument/2006/relationships/slide" Target="slides/slide3.xml" Id="rId6" /><Relationship Type="http://schemas.openxmlformats.org/officeDocument/2006/relationships/viewProps" Target="viewProps.xml" Id="rId238" /><Relationship Type="http://schemas.openxmlformats.org/officeDocument/2006/relationships/slide" Target="slides/slide20.xml" Id="rId23" /><Relationship Type="http://schemas.openxmlformats.org/officeDocument/2006/relationships/slide" Target="slides/slide116.xml" Id="rId119" /><Relationship Type="http://schemas.openxmlformats.org/officeDocument/2006/relationships/slide" Target="slides/slide41.xml" Id="rId44" /><Relationship Type="http://schemas.openxmlformats.org/officeDocument/2006/relationships/slide" Target="slides/slide62.xml" Id="rId65" /><Relationship Type="http://schemas.openxmlformats.org/officeDocument/2006/relationships/slide" Target="slides/slide83.xml" Id="rId86" /><Relationship Type="http://schemas.openxmlformats.org/officeDocument/2006/relationships/slide" Target="slides/slide127.xml" Id="rId130" /><Relationship Type="http://schemas.openxmlformats.org/officeDocument/2006/relationships/slide" Target="slides/slide148.xml" Id="rId151" /><Relationship Type="http://schemas.openxmlformats.org/officeDocument/2006/relationships/slide" Target="slides/slide169.xml" Id="rId172" /><Relationship Type="http://schemas.openxmlformats.org/officeDocument/2006/relationships/slide" Target="slides/slide190.xml" Id="rId193" /><Relationship Type="http://schemas.openxmlformats.org/officeDocument/2006/relationships/slide" Target="slides/slide204.xml" Id="rId207" /><Relationship Type="http://schemas.openxmlformats.org/officeDocument/2006/relationships/slide" Target="slides/slide225.xml" Id="rId228" /><Relationship Type="http://schemas.openxmlformats.org/officeDocument/2006/relationships/slide" Target="slides/slide10.xml" Id="rId13" /><Relationship Type="http://schemas.openxmlformats.org/officeDocument/2006/relationships/slide" Target="slides/slide106.xml" Id="rId109" /><Relationship Type="http://schemas.openxmlformats.org/officeDocument/2006/relationships/slide" Target="slides/slide31.xml" Id="rId34" /><Relationship Type="http://schemas.openxmlformats.org/officeDocument/2006/relationships/slide" Target="slides/slide52.xml" Id="rId55" /><Relationship Type="http://schemas.openxmlformats.org/officeDocument/2006/relationships/slide" Target="slides/slide73.xml" Id="rId76" /><Relationship Type="http://schemas.openxmlformats.org/officeDocument/2006/relationships/slide" Target="slides/slide94.xml" Id="rId97" /><Relationship Type="http://schemas.openxmlformats.org/officeDocument/2006/relationships/slide" Target="slides/slide117.xml" Id="rId120" /><Relationship Type="http://schemas.openxmlformats.org/officeDocument/2006/relationships/slide" Target="slides/slide138.xml" Id="rId141" /><Relationship Type="http://schemas.openxmlformats.org/officeDocument/2006/relationships/slide" Target="slides/slide4.xml" Id="rId7" /><Relationship Type="http://schemas.openxmlformats.org/officeDocument/2006/relationships/slide" Target="slides/slide159.xml" Id="rId162" /><Relationship Type="http://schemas.openxmlformats.org/officeDocument/2006/relationships/slide" Target="slides/slide180.xml" Id="rId183" /><Relationship Type="http://schemas.openxmlformats.org/officeDocument/2006/relationships/slide" Target="slides/slide215.xml" Id="rId218" /><Relationship Type="http://schemas.openxmlformats.org/officeDocument/2006/relationships/theme" Target="theme/theme1.xml" Id="rId239" /><Relationship Type="http://schemas.openxmlformats.org/officeDocument/2006/relationships/slide" Target="slides/slide21.xml" Id="rId24" /><Relationship Type="http://schemas.openxmlformats.org/officeDocument/2006/relationships/slide" Target="slides/slide42.xml" Id="rId45" /><Relationship Type="http://schemas.openxmlformats.org/officeDocument/2006/relationships/slide" Target="slides/slide63.xml" Id="rId66" /><Relationship Type="http://schemas.openxmlformats.org/officeDocument/2006/relationships/slide" Target="slides/slide84.xml" Id="rId87" /><Relationship Type="http://schemas.openxmlformats.org/officeDocument/2006/relationships/slide" Target="slides/slide107.xml" Id="rId110" /><Relationship Type="http://schemas.openxmlformats.org/officeDocument/2006/relationships/slide" Target="slides/slide128.xml" Id="rId131" /><Relationship Type="http://schemas.openxmlformats.org/officeDocument/2006/relationships/slide" Target="slides/slide149.xml" Id="rId152" /><Relationship Type="http://schemas.openxmlformats.org/officeDocument/2006/relationships/slide" Target="slides/slide170.xml" Id="rId173" /><Relationship Type="http://schemas.openxmlformats.org/officeDocument/2006/relationships/slide" Target="slides/slide191.xml" Id="rId194" /><Relationship Type="http://schemas.openxmlformats.org/officeDocument/2006/relationships/slide" Target="slides/slide205.xml" Id="rId208" /><Relationship Type="http://schemas.openxmlformats.org/officeDocument/2006/relationships/slide" Target="slides/slide226.xml" Id="rId229" /><Relationship Type="http://schemas.openxmlformats.org/officeDocument/2006/relationships/tableStyles" Target="tableStyles.xml" Id="rId240" /><Relationship Type="http://schemas.openxmlformats.org/officeDocument/2006/relationships/slide" Target="slides/slide11.xml" Id="rId14" /><Relationship Type="http://schemas.openxmlformats.org/officeDocument/2006/relationships/slide" Target="slides/slide32.xml" Id="rId35" /><Relationship Type="http://schemas.openxmlformats.org/officeDocument/2006/relationships/slide" Target="slides/slide53.xml" Id="rId56" /><Relationship Type="http://schemas.openxmlformats.org/officeDocument/2006/relationships/slide" Target="slides/slide74.xml" Id="rId77" /><Relationship Type="http://schemas.openxmlformats.org/officeDocument/2006/relationships/slide" Target="slides/slide97.xml" Id="rId100" /><Relationship Type="http://schemas.openxmlformats.org/officeDocument/2006/relationships/slide" Target="slides/slide5.xml" Id="rId8" /><Relationship Type="http://schemas.openxmlformats.org/officeDocument/2006/relationships/slide" Target="slides/slide95.xml" Id="rId98" /><Relationship Type="http://schemas.openxmlformats.org/officeDocument/2006/relationships/slide" Target="slides/slide118.xml" Id="rId121" /><Relationship Type="http://schemas.openxmlformats.org/officeDocument/2006/relationships/slide" Target="slides/slide139.xml" Id="rId142" /><Relationship Type="http://schemas.openxmlformats.org/officeDocument/2006/relationships/slide" Target="slides/slide160.xml" Id="rId163" /><Relationship Type="http://schemas.openxmlformats.org/officeDocument/2006/relationships/slide" Target="slides/slide181.xml" Id="rId184" /><Relationship Type="http://schemas.openxmlformats.org/officeDocument/2006/relationships/slide" Target="slides/slide216.xml" Id="rId219" /><Relationship Type="http://schemas.openxmlformats.org/officeDocument/2006/relationships/slide" Target="slides/slide227.xml" Id="rId230" /><Relationship Type="http://schemas.openxmlformats.org/officeDocument/2006/relationships/slide" Target="slides/slide22.xml" Id="rId25" /><Relationship Type="http://schemas.openxmlformats.org/officeDocument/2006/relationships/slide" Target="slides/slide43.xml" Id="rId46" /><Relationship Type="http://schemas.openxmlformats.org/officeDocument/2006/relationships/slide" Target="slides/slide64.xml" Id="rId67" /><Relationship Type="http://schemas.openxmlformats.org/officeDocument/2006/relationships/slide" Target="slides/slide85.xml" Id="rId88" /><Relationship Type="http://schemas.openxmlformats.org/officeDocument/2006/relationships/slide" Target="slides/slide108.xml" Id="rId111" /><Relationship Type="http://schemas.openxmlformats.org/officeDocument/2006/relationships/slide" Target="slides/slide129.xml" Id="rId132" /><Relationship Type="http://schemas.openxmlformats.org/officeDocument/2006/relationships/slide" Target="slides/slide150.xml" Id="rId153" /><Relationship Type="http://schemas.openxmlformats.org/officeDocument/2006/relationships/slide" Target="slides/slide171.xml" Id="rId174" /><Relationship Type="http://schemas.openxmlformats.org/officeDocument/2006/relationships/slide" Target="slides/slide192.xml" Id="rId195" /><Relationship Type="http://schemas.openxmlformats.org/officeDocument/2006/relationships/slide" Target="slides/slide206.xml" Id="rId209" /><Relationship Type="http://schemas.openxmlformats.org/officeDocument/2006/relationships/slide" Target="slides/slide217.xml" Id="rId220" /><Relationship Type="http://schemas.openxmlformats.org/officeDocument/2006/relationships/slide" Target="slides/slide12.xml" Id="rId15" /><Relationship Type="http://schemas.openxmlformats.org/officeDocument/2006/relationships/slide" Target="slides/slide33.xml" Id="rId36" /><Relationship Type="http://schemas.openxmlformats.org/officeDocument/2006/relationships/slide" Target="slides/slide54.xml" Id="rId57" /><Relationship Type="http://schemas.openxmlformats.org/officeDocument/2006/relationships/slide" Target="slides/slide103.xml" Id="rId106" /><Relationship Type="http://schemas.openxmlformats.org/officeDocument/2006/relationships/slide" Target="slides/slide124.xml" Id="rId127" /><Relationship Type="http://schemas.openxmlformats.org/officeDocument/2006/relationships/slide" Target="slides/slide7.xml" Id="rId10" /><Relationship Type="http://schemas.openxmlformats.org/officeDocument/2006/relationships/slide" Target="slides/slide28.xml" Id="rId31" /><Relationship Type="http://schemas.openxmlformats.org/officeDocument/2006/relationships/slide" Target="slides/slide49.xml" Id="rId52" /><Relationship Type="http://schemas.openxmlformats.org/officeDocument/2006/relationships/slide" Target="slides/slide70.xml" Id="rId73" /><Relationship Type="http://schemas.openxmlformats.org/officeDocument/2006/relationships/slide" Target="slides/slide75.xml" Id="rId78" /><Relationship Type="http://schemas.openxmlformats.org/officeDocument/2006/relationships/slide" Target="slides/slide91.xml" Id="rId94" /><Relationship Type="http://schemas.openxmlformats.org/officeDocument/2006/relationships/slide" Target="slides/slide96.xml" Id="rId99" /><Relationship Type="http://schemas.openxmlformats.org/officeDocument/2006/relationships/slide" Target="slides/slide98.xml" Id="rId101" /><Relationship Type="http://schemas.openxmlformats.org/officeDocument/2006/relationships/slide" Target="slides/slide119.xml" Id="rId122" /><Relationship Type="http://schemas.openxmlformats.org/officeDocument/2006/relationships/slide" Target="slides/slide140.xml" Id="rId143" /><Relationship Type="http://schemas.openxmlformats.org/officeDocument/2006/relationships/slide" Target="slides/slide145.xml" Id="rId148" /><Relationship Type="http://schemas.openxmlformats.org/officeDocument/2006/relationships/slide" Target="slides/slide161.xml" Id="rId164" /><Relationship Type="http://schemas.openxmlformats.org/officeDocument/2006/relationships/slide" Target="slides/slide166.xml" Id="rId169" /><Relationship Type="http://schemas.openxmlformats.org/officeDocument/2006/relationships/slide" Target="slides/slide182.xml" Id="rId185" /><Relationship Type="http://schemas.openxmlformats.org/officeDocument/2006/relationships/slide" Target="slides/slide1.xml" Id="rId4" /><Relationship Type="http://schemas.openxmlformats.org/officeDocument/2006/relationships/slide" Target="slides/slide6.xml" Id="rId9" /><Relationship Type="http://schemas.openxmlformats.org/officeDocument/2006/relationships/slide" Target="slides/slide177.xml" Id="rId180" /><Relationship Type="http://schemas.openxmlformats.org/officeDocument/2006/relationships/slide" Target="slides/slide207.xml" Id="rId210" /><Relationship Type="http://schemas.openxmlformats.org/officeDocument/2006/relationships/slide" Target="slides/slide212.xml" Id="rId215" /><Relationship Type="http://schemas.openxmlformats.org/officeDocument/2006/relationships/slide" Target="slides/slide233.xml" Id="rId236" /><Relationship Type="http://schemas.openxmlformats.org/officeDocument/2006/relationships/slide" Target="slides/slide23.xml" Id="rId26" /><Relationship Type="http://schemas.openxmlformats.org/officeDocument/2006/relationships/slide" Target="slides/slide228.xml" Id="rId231" /><Relationship Type="http://schemas.openxmlformats.org/officeDocument/2006/relationships/slide" Target="slides/slide44.xml" Id="rId47" /><Relationship Type="http://schemas.openxmlformats.org/officeDocument/2006/relationships/slide" Target="slides/slide65.xml" Id="rId68" /><Relationship Type="http://schemas.openxmlformats.org/officeDocument/2006/relationships/slide" Target="slides/slide86.xml" Id="rId89" /><Relationship Type="http://schemas.openxmlformats.org/officeDocument/2006/relationships/slide" Target="slides/slide109.xml" Id="rId112" /><Relationship Type="http://schemas.openxmlformats.org/officeDocument/2006/relationships/slide" Target="slides/slide130.xml" Id="rId133" /><Relationship Type="http://schemas.openxmlformats.org/officeDocument/2006/relationships/slide" Target="slides/slide151.xml" Id="rId154" /><Relationship Type="http://schemas.openxmlformats.org/officeDocument/2006/relationships/slide" Target="slides/slide172.xml" Id="rId175" /><Relationship Type="http://schemas.openxmlformats.org/officeDocument/2006/relationships/slide" Target="slides/slide193.xml" Id="rId196" /><Relationship Type="http://schemas.openxmlformats.org/officeDocument/2006/relationships/slide" Target="slides/slide197.xml" Id="rId200" /><Relationship Type="http://schemas.openxmlformats.org/officeDocument/2006/relationships/slide" Target="slides/slide13.xml" Id="rId16" /><Relationship Type="http://schemas.openxmlformats.org/officeDocument/2006/relationships/slide" Target="slides/slide218.xml" Id="rId221" /><Relationship Type="http://schemas.microsoft.com/office/2015/10/relationships/revisionInfo" Target="revisionInfo.xml" Id="rId242" /><Relationship Type="http://schemas.openxmlformats.org/officeDocument/2006/relationships/slide" Target="slides/slide34.xml" Id="rId37" /><Relationship Type="http://schemas.openxmlformats.org/officeDocument/2006/relationships/slide" Target="slides/slide55.xml" Id="rId58" /><Relationship Type="http://schemas.openxmlformats.org/officeDocument/2006/relationships/slide" Target="slides/slide76.xml" Id="rId79" /><Relationship Type="http://schemas.openxmlformats.org/officeDocument/2006/relationships/slide" Target="slides/slide99.xml" Id="rId102" /><Relationship Type="http://schemas.openxmlformats.org/officeDocument/2006/relationships/slide" Target="slides/slide120.xml" Id="rId123" /><Relationship Type="http://schemas.openxmlformats.org/officeDocument/2006/relationships/slide" Target="slides/slide141.xml" Id="rId144" /><Relationship Type="http://schemas.openxmlformats.org/officeDocument/2006/relationships/slide" Target="slides/slide87.xml" Id="rId90" /><Relationship Type="http://schemas.openxmlformats.org/officeDocument/2006/relationships/slide" Target="slides/slide162.xml" Id="rId165" /><Relationship Type="http://schemas.openxmlformats.org/officeDocument/2006/relationships/slide" Target="slides/slide183.xml" Id="rId186" /><Relationship Type="http://schemas.openxmlformats.org/officeDocument/2006/relationships/slide" Target="slides/slide208.xml" Id="rId211" /><Relationship Type="http://schemas.openxmlformats.org/officeDocument/2006/relationships/slide" Target="slides/slide229.xml" Id="rId232" /><Relationship Type="http://schemas.openxmlformats.org/officeDocument/2006/relationships/slide" Target="slides/slide24.xml" Id="rId27" /><Relationship Type="http://schemas.openxmlformats.org/officeDocument/2006/relationships/slide" Target="slides/slide45.xml" Id="rId48" /><Relationship Type="http://schemas.openxmlformats.org/officeDocument/2006/relationships/slide" Target="slides/slide66.xml" Id="rId69" /><Relationship Type="http://schemas.openxmlformats.org/officeDocument/2006/relationships/slide" Target="slides/slide110.xml" Id="rId113" /><Relationship Type="http://schemas.openxmlformats.org/officeDocument/2006/relationships/slide" Target="slides/slide131.xml" Id="rId134" /><Relationship Type="http://schemas.openxmlformats.org/officeDocument/2006/relationships/slide" Target="slides/slide77.xml" Id="rId80" /><Relationship Type="http://schemas.openxmlformats.org/officeDocument/2006/relationships/slide" Target="slides/slide152.xml" Id="rId155" /><Relationship Type="http://schemas.openxmlformats.org/officeDocument/2006/relationships/slide" Target="slides/slide173.xml" Id="rId176" /><Relationship Type="http://schemas.openxmlformats.org/officeDocument/2006/relationships/slide" Target="slides/slide194.xml" Id="rId197" /><Relationship Type="http://schemas.openxmlformats.org/officeDocument/2006/relationships/slide" Target="slides/slide198.xml" Id="rId201" /><Relationship Type="http://schemas.openxmlformats.org/officeDocument/2006/relationships/slide" Target="slides/slide219.xml" Id="rId222" /><Relationship Type="http://schemas.openxmlformats.org/officeDocument/2006/relationships/slide" Target="slides/slide14.xml" Id="rId17" /><Relationship Type="http://schemas.openxmlformats.org/officeDocument/2006/relationships/slide" Target="slides/slide35.xml" Id="rId38" /><Relationship Type="http://schemas.openxmlformats.org/officeDocument/2006/relationships/slide" Target="slides/slide56.xml" Id="rId59" /><Relationship Type="http://schemas.openxmlformats.org/officeDocument/2006/relationships/slide" Target="slides/slide100.xml" Id="rId103" /><Relationship Type="http://schemas.openxmlformats.org/officeDocument/2006/relationships/slide" Target="slides/slide121.xml" Id="rId124" /><Relationship Type="http://schemas.openxmlformats.org/officeDocument/2006/relationships/slide" Target="slides/slide67.xml" Id="rId70" /><Relationship Type="http://schemas.openxmlformats.org/officeDocument/2006/relationships/slide" Target="slides/slide88.xml" Id="rId91" /><Relationship Type="http://schemas.openxmlformats.org/officeDocument/2006/relationships/slide" Target="slides/slide142.xml" Id="rId145" /><Relationship Type="http://schemas.openxmlformats.org/officeDocument/2006/relationships/slide" Target="slides/slide163.xml" Id="rId166" /><Relationship Type="http://schemas.openxmlformats.org/officeDocument/2006/relationships/slide" Target="slides/slide184.xml" Id="rId187" /><Relationship Type="http://schemas.openxmlformats.org/officeDocument/2006/relationships/slideMaster" Target="slideMasters/slideMaster1.xml" Id="rId1" /><Relationship Type="http://schemas.openxmlformats.org/officeDocument/2006/relationships/slide" Target="slides/slide209.xml" Id="rId212" /><Relationship Type="http://schemas.openxmlformats.org/officeDocument/2006/relationships/slide" Target="slides/slide230.xml" Id="rId233" /><Relationship Type="http://schemas.openxmlformats.org/officeDocument/2006/relationships/slide" Target="slides/slide25.xml" Id="rId28" /><Relationship Type="http://schemas.openxmlformats.org/officeDocument/2006/relationships/slide" Target="slides/slide46.xml" Id="rId49" /><Relationship Type="http://schemas.openxmlformats.org/officeDocument/2006/relationships/slide" Target="slides/slide111.xml" Id="rId114" /><Relationship Type="http://schemas.openxmlformats.org/officeDocument/2006/relationships/slide" Target="slides/slide57.xml" Id="rId60" /><Relationship Type="http://schemas.openxmlformats.org/officeDocument/2006/relationships/slide" Target="slides/slide78.xml" Id="rId81" /><Relationship Type="http://schemas.openxmlformats.org/officeDocument/2006/relationships/slide" Target="slides/slide132.xml" Id="rId135" /><Relationship Type="http://schemas.openxmlformats.org/officeDocument/2006/relationships/slide" Target="slides/slide153.xml" Id="rId156" /><Relationship Type="http://schemas.openxmlformats.org/officeDocument/2006/relationships/slide" Target="slides/slide174.xml" Id="rId177" /><Relationship Type="http://schemas.openxmlformats.org/officeDocument/2006/relationships/slide" Target="slides/slide195.xml" Id="rId198" /><Relationship Type="http://schemas.openxmlformats.org/officeDocument/2006/relationships/slide" Target="slides/slide199.xml" Id="rId202" /><Relationship Type="http://schemas.openxmlformats.org/officeDocument/2006/relationships/slide" Target="slides/slide220.xml" Id="rId223" /><Relationship Type="http://schemas.openxmlformats.org/officeDocument/2006/relationships/slide" Target="slides/slide15.xml" Id="rId18" /><Relationship Type="http://schemas.openxmlformats.org/officeDocument/2006/relationships/slide" Target="slides/slide36.xml" Id="rId39" /><Relationship Type="http://schemas.openxmlformats.org/officeDocument/2006/relationships/slide" Target="slides/slide47.xml" Id="rId50" /><Relationship Type="http://schemas.openxmlformats.org/officeDocument/2006/relationships/slide" Target="slides/slide101.xml" Id="rId104" /><Relationship Type="http://schemas.openxmlformats.org/officeDocument/2006/relationships/slide" Target="slides/slide122.xml" Id="rId125" /><Relationship Type="http://schemas.openxmlformats.org/officeDocument/2006/relationships/slide" Target="slides/slide143.xml" Id="rId146" /><Relationship Type="http://schemas.openxmlformats.org/officeDocument/2006/relationships/slide" Target="slides/slide164.xml" Id="rId167" /><Relationship Type="http://schemas.openxmlformats.org/officeDocument/2006/relationships/slide" Target="slides/slide185.xml" Id="rId188" /><Relationship Type="http://schemas.openxmlformats.org/officeDocument/2006/relationships/slide" Target="slides/slide68.xml" Id="rId71" /><Relationship Type="http://schemas.openxmlformats.org/officeDocument/2006/relationships/slide" Target="slides/slide89.xml" Id="rId92" /><Relationship Type="http://schemas.openxmlformats.org/officeDocument/2006/relationships/slide" Target="slides/slide210.xml" Id="rId213" /><Relationship Type="http://schemas.openxmlformats.org/officeDocument/2006/relationships/slide" Target="slides/slide231.xml" Id="rId234" /><Relationship Type="http://schemas.openxmlformats.org/officeDocument/2006/relationships/slideMaster" Target="slideMasters/slideMaster2.xml" Id="rId2" /><Relationship Type="http://schemas.openxmlformats.org/officeDocument/2006/relationships/slide" Target="slides/slide26.xml" Id="rId29" /><Relationship Type="http://schemas.openxmlformats.org/officeDocument/2006/relationships/slide" Target="slides/slide37.xml" Id="rId40" /><Relationship Type="http://schemas.openxmlformats.org/officeDocument/2006/relationships/slide" Target="slides/slide112.xml" Id="rId115" /><Relationship Type="http://schemas.openxmlformats.org/officeDocument/2006/relationships/slide" Target="slides/slide133.xml" Id="rId136" /><Relationship Type="http://schemas.openxmlformats.org/officeDocument/2006/relationships/slide" Target="slides/slide154.xml" Id="rId157" /><Relationship Type="http://schemas.openxmlformats.org/officeDocument/2006/relationships/slide" Target="slides/slide175.xml" Id="rId178" /><Relationship Type="http://schemas.openxmlformats.org/officeDocument/2006/relationships/slide" Target="slides/slide58.xml" Id="rId61" /><Relationship Type="http://schemas.openxmlformats.org/officeDocument/2006/relationships/slide" Target="slides/slide79.xml" Id="rId82" /><Relationship Type="http://schemas.openxmlformats.org/officeDocument/2006/relationships/slide" Target="slides/slide196.xml" Id="rId199" /><Relationship Type="http://schemas.openxmlformats.org/officeDocument/2006/relationships/slide" Target="slides/slide200.xml" Id="rId203" /><Relationship Type="http://schemas.openxmlformats.org/officeDocument/2006/relationships/slide" Target="slides/slide16.xml" Id="rId19" /><Relationship Type="http://schemas.openxmlformats.org/officeDocument/2006/relationships/slide" Target="slides/slide221.xml" Id="rId224" /><Relationship Type="http://schemas.openxmlformats.org/officeDocument/2006/relationships/slide" Target="slides/slide27.xml" Id="rId30" /><Relationship Type="http://schemas.openxmlformats.org/officeDocument/2006/relationships/slide" Target="slides/slide102.xml" Id="rId105" /><Relationship Type="http://schemas.openxmlformats.org/officeDocument/2006/relationships/slide" Target="slides/slide123.xml" Id="rId126" /><Relationship Type="http://schemas.openxmlformats.org/officeDocument/2006/relationships/slide" Target="slides/slide144.xml" Id="rId147" /><Relationship Type="http://schemas.openxmlformats.org/officeDocument/2006/relationships/slide" Target="slides/slide165.xml" Id="rId168" /><Relationship Type="http://schemas.openxmlformats.org/officeDocument/2006/relationships/slide" Target="slides/slide48.xml" Id="rId51" /><Relationship Type="http://schemas.openxmlformats.org/officeDocument/2006/relationships/slide" Target="slides/slide69.xml" Id="rId72" /><Relationship Type="http://schemas.openxmlformats.org/officeDocument/2006/relationships/slide" Target="slides/slide90.xml" Id="rId93" /><Relationship Type="http://schemas.openxmlformats.org/officeDocument/2006/relationships/slide" Target="slides/slide186.xml" Id="rId189" /><Relationship Type="http://schemas.openxmlformats.org/officeDocument/2006/relationships/slideMaster" Target="slideMasters/slideMaster3.xml" Id="rId3" /><Relationship Type="http://schemas.openxmlformats.org/officeDocument/2006/relationships/slide" Target="slides/slide211.xml" Id="rId214" /><Relationship Type="http://schemas.openxmlformats.org/officeDocument/2006/relationships/slide" Target="slides/slide232.xml" Id="rId235" /><Relationship Type="http://schemas.openxmlformats.org/officeDocument/2006/relationships/slide" Target="slides/slide113.xml" Id="rId116" /><Relationship Type="http://schemas.openxmlformats.org/officeDocument/2006/relationships/slide" Target="slides/slide134.xml" Id="rId137" /><Relationship Type="http://schemas.openxmlformats.org/officeDocument/2006/relationships/slide" Target="slides/slide155.xml" Id="rId158" /><Relationship Type="http://schemas.openxmlformats.org/officeDocument/2006/relationships/slide" Target="slides/slide17.xml" Id="rId20" /><Relationship Type="http://schemas.openxmlformats.org/officeDocument/2006/relationships/slide" Target="slides/slide38.xml" Id="rId41" /><Relationship Type="http://schemas.openxmlformats.org/officeDocument/2006/relationships/slide" Target="slides/slide59.xml" Id="rId62" /><Relationship Type="http://schemas.openxmlformats.org/officeDocument/2006/relationships/slide" Target="slides/slide80.xml" Id="rId83" /><Relationship Type="http://schemas.openxmlformats.org/officeDocument/2006/relationships/slide" Target="slides/slide176.xml" Id="rId179" /><Relationship Type="http://schemas.openxmlformats.org/officeDocument/2006/relationships/slide" Target="slides/slide187.xml" Id="rId190" /><Relationship Type="http://schemas.openxmlformats.org/officeDocument/2006/relationships/slide" Target="slides/slide201.xml" Id="rId204" /><Relationship Type="http://schemas.openxmlformats.org/officeDocument/2006/relationships/slide" Target="slides/slide222.xml" Id="rId225"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p:nvPr>
        </p:nvSpPr>
        <p:spPr>
          <a:xfrm>
            <a:off x="948240" y="499212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25" name="PlaceHolder 3"/>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28"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29"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0" name="PlaceHolder 5"/>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p:nvPr>
        </p:nvSpPr>
        <p:spPr>
          <a:xfrm>
            <a:off x="94824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3" name="PlaceHolder 3"/>
          <p:cNvSpPr>
            <a:spLocks noGrp="1"/>
          </p:cNvSpPr>
          <p:nvPr>
            <p:ph/>
          </p:nvPr>
        </p:nvSpPr>
        <p:spPr>
          <a:xfrm>
            <a:off x="470376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4" name="PlaceHolder 4"/>
          <p:cNvSpPr>
            <a:spLocks noGrp="1"/>
          </p:cNvSpPr>
          <p:nvPr>
            <p:ph/>
          </p:nvPr>
        </p:nvSpPr>
        <p:spPr>
          <a:xfrm>
            <a:off x="845928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5" name="PlaceHolder 5"/>
          <p:cNvSpPr>
            <a:spLocks noGrp="1"/>
          </p:cNvSpPr>
          <p:nvPr>
            <p:ph/>
          </p:nvPr>
        </p:nvSpPr>
        <p:spPr>
          <a:xfrm>
            <a:off x="94824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6" name="PlaceHolder 6"/>
          <p:cNvSpPr>
            <a:spLocks noGrp="1"/>
          </p:cNvSpPr>
          <p:nvPr>
            <p:ph/>
          </p:nvPr>
        </p:nvSpPr>
        <p:spPr>
          <a:xfrm>
            <a:off x="470376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37" name="PlaceHolder 7"/>
          <p:cNvSpPr>
            <a:spLocks noGrp="1"/>
          </p:cNvSpPr>
          <p:nvPr>
            <p:ph/>
          </p:nvPr>
        </p:nvSpPr>
        <p:spPr>
          <a:xfrm>
            <a:off x="845928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948240" y="4992120"/>
            <a:ext cx="11107440" cy="8460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p:nvPr>
        </p:nvSpPr>
        <p:spPr>
          <a:xfrm>
            <a:off x="948240" y="4992120"/>
            <a:ext cx="1110744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948240" y="2445120"/>
            <a:ext cx="11107440" cy="114890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51"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948240" y="4992120"/>
            <a:ext cx="11107440" cy="8460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5"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56" name="PlaceHolder 4"/>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59"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60" name="PlaceHolder 4"/>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p:nvPr>
        </p:nvSpPr>
        <p:spPr>
          <a:xfrm>
            <a:off x="948240" y="499212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63" name="PlaceHolder 3"/>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66"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67"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68" name="PlaceHolder 5"/>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p:nvPr>
        </p:nvSpPr>
        <p:spPr>
          <a:xfrm>
            <a:off x="94824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71" name="PlaceHolder 3"/>
          <p:cNvSpPr>
            <a:spLocks noGrp="1"/>
          </p:cNvSpPr>
          <p:nvPr>
            <p:ph/>
          </p:nvPr>
        </p:nvSpPr>
        <p:spPr>
          <a:xfrm>
            <a:off x="470376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72" name="PlaceHolder 4"/>
          <p:cNvSpPr>
            <a:spLocks noGrp="1"/>
          </p:cNvSpPr>
          <p:nvPr>
            <p:ph/>
          </p:nvPr>
        </p:nvSpPr>
        <p:spPr>
          <a:xfrm>
            <a:off x="845928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73" name="PlaceHolder 5"/>
          <p:cNvSpPr>
            <a:spLocks noGrp="1"/>
          </p:cNvSpPr>
          <p:nvPr>
            <p:ph/>
          </p:nvPr>
        </p:nvSpPr>
        <p:spPr>
          <a:xfrm>
            <a:off x="94824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74" name="PlaceHolder 6"/>
          <p:cNvSpPr>
            <a:spLocks noGrp="1"/>
          </p:cNvSpPr>
          <p:nvPr>
            <p:ph/>
          </p:nvPr>
        </p:nvSpPr>
        <p:spPr>
          <a:xfrm>
            <a:off x="470376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75" name="PlaceHolder 7"/>
          <p:cNvSpPr>
            <a:spLocks noGrp="1"/>
          </p:cNvSpPr>
          <p:nvPr>
            <p:ph/>
          </p:nvPr>
        </p:nvSpPr>
        <p:spPr>
          <a:xfrm>
            <a:off x="845928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subTitle"/>
          </p:nvPr>
        </p:nvSpPr>
        <p:spPr>
          <a:xfrm>
            <a:off x="948240" y="4992120"/>
            <a:ext cx="11107440" cy="8460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p:nvPr>
        </p:nvSpPr>
        <p:spPr>
          <a:xfrm>
            <a:off x="948240" y="4992120"/>
            <a:ext cx="1110744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3"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4"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p:nvPr>
        </p:nvSpPr>
        <p:spPr>
          <a:xfrm>
            <a:off x="948240" y="4992120"/>
            <a:ext cx="1110744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948240" y="2445120"/>
            <a:ext cx="11107440" cy="114890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8"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89"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0"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92"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3"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94" name="PlaceHolder 4"/>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96"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97"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98" name="PlaceHolder 4"/>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p:nvPr>
        </p:nvSpPr>
        <p:spPr>
          <a:xfrm>
            <a:off x="948240" y="499212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01" name="PlaceHolder 3"/>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04"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05"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06" name="PlaceHolder 5"/>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8" name="PlaceHolder 2"/>
          <p:cNvSpPr>
            <a:spLocks noGrp="1"/>
          </p:cNvSpPr>
          <p:nvPr>
            <p:ph/>
          </p:nvPr>
        </p:nvSpPr>
        <p:spPr>
          <a:xfrm>
            <a:off x="94824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09" name="PlaceHolder 3"/>
          <p:cNvSpPr>
            <a:spLocks noGrp="1"/>
          </p:cNvSpPr>
          <p:nvPr>
            <p:ph/>
          </p:nvPr>
        </p:nvSpPr>
        <p:spPr>
          <a:xfrm>
            <a:off x="470376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10" name="PlaceHolder 4"/>
          <p:cNvSpPr>
            <a:spLocks noGrp="1"/>
          </p:cNvSpPr>
          <p:nvPr>
            <p:ph/>
          </p:nvPr>
        </p:nvSpPr>
        <p:spPr>
          <a:xfrm>
            <a:off x="8459280" y="499212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11" name="PlaceHolder 5"/>
          <p:cNvSpPr>
            <a:spLocks noGrp="1"/>
          </p:cNvSpPr>
          <p:nvPr>
            <p:ph/>
          </p:nvPr>
        </p:nvSpPr>
        <p:spPr>
          <a:xfrm>
            <a:off x="94824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12" name="PlaceHolder 6"/>
          <p:cNvSpPr>
            <a:spLocks noGrp="1"/>
          </p:cNvSpPr>
          <p:nvPr>
            <p:ph/>
          </p:nvPr>
        </p:nvSpPr>
        <p:spPr>
          <a:xfrm>
            <a:off x="470376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13" name="PlaceHolder 7"/>
          <p:cNvSpPr>
            <a:spLocks noGrp="1"/>
          </p:cNvSpPr>
          <p:nvPr>
            <p:ph/>
          </p:nvPr>
        </p:nvSpPr>
        <p:spPr>
          <a:xfrm>
            <a:off x="8459280" y="5433840"/>
            <a:ext cx="35762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48240" y="2445120"/>
            <a:ext cx="11107440" cy="114890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3" name="PlaceHolder 3"/>
          <p:cNvSpPr>
            <a:spLocks noGrp="1"/>
          </p:cNvSpPr>
          <p:nvPr>
            <p:ph/>
          </p:nvPr>
        </p:nvSpPr>
        <p:spPr>
          <a:xfrm>
            <a:off x="66398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 name="PlaceHolder 4"/>
          <p:cNvSpPr>
            <a:spLocks noGrp="1"/>
          </p:cNvSpPr>
          <p:nvPr>
            <p:ph/>
          </p:nvPr>
        </p:nvSpPr>
        <p:spPr>
          <a:xfrm>
            <a:off x="9482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p:nvPr>
        </p:nvSpPr>
        <p:spPr>
          <a:xfrm>
            <a:off x="948240" y="4992120"/>
            <a:ext cx="5420160" cy="8460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18" name="PlaceHolder 4"/>
          <p:cNvSpPr>
            <a:spLocks noGrp="1"/>
          </p:cNvSpPr>
          <p:nvPr>
            <p:ph/>
          </p:nvPr>
        </p:nvSpPr>
        <p:spPr>
          <a:xfrm>
            <a:off x="6639840" y="543384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p:nvPr>
        </p:nvSpPr>
        <p:spPr>
          <a:xfrm>
            <a:off x="9482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21" name="PlaceHolder 3"/>
          <p:cNvSpPr>
            <a:spLocks noGrp="1"/>
          </p:cNvSpPr>
          <p:nvPr>
            <p:ph/>
          </p:nvPr>
        </p:nvSpPr>
        <p:spPr>
          <a:xfrm>
            <a:off x="6639840" y="4992120"/>
            <a:ext cx="542016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
        <p:nvSpPr>
          <p:cNvPr id="22" name="PlaceHolder 4"/>
          <p:cNvSpPr>
            <a:spLocks noGrp="1"/>
          </p:cNvSpPr>
          <p:nvPr>
            <p:ph/>
          </p:nvPr>
        </p:nvSpPr>
        <p:spPr>
          <a:xfrm>
            <a:off x="948240" y="5433840"/>
            <a:ext cx="11107440" cy="403200"/>
          </a:xfrm>
          <a:prstGeom prst="rect">
            <a:avLst/>
          </a:prstGeom>
          <a:noFill/>
          <a:ln w="0">
            <a:noFill/>
          </a:ln>
        </p:spPr>
        <p:txBody>
          <a:bodyPr lIns="0" tIns="0" rIns="0" bIns="0" anchor="t">
            <a:normAutofit fontScale="88000"/>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948240" y="4992120"/>
            <a:ext cx="11107440" cy="846000"/>
          </a:xfrm>
          <a:prstGeom prst="rect">
            <a:avLst/>
          </a:prstGeom>
          <a:noFill/>
          <a:ln w="0">
            <a:noFill/>
          </a:ln>
        </p:spPr>
        <p:txBody>
          <a:bodyPr lIns="0" tIns="0" rIns="0" bIns="0" anchor="t">
            <a:normAutofit fontScale="3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39" name="PlaceHolder 2"/>
          <p:cNvSpPr>
            <a:spLocks noGrp="1"/>
          </p:cNvSpPr>
          <p:nvPr>
            <p:ph type="body"/>
          </p:nvPr>
        </p:nvSpPr>
        <p:spPr>
          <a:xfrm>
            <a:off x="948240" y="4992120"/>
            <a:ext cx="11107440" cy="846000"/>
          </a:xfrm>
          <a:prstGeom prst="rect">
            <a:avLst/>
          </a:prstGeom>
          <a:noFill/>
          <a:ln w="0">
            <a:noFill/>
          </a:ln>
        </p:spPr>
        <p:txBody>
          <a:bodyPr lIns="0" tIns="0" rIns="0" bIns="0" anchor="t">
            <a:normAutofit fontScale="3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948240" y="2445120"/>
            <a:ext cx="11107440" cy="247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77" name="PlaceHolder 2"/>
          <p:cNvSpPr>
            <a:spLocks noGrp="1"/>
          </p:cNvSpPr>
          <p:nvPr>
            <p:ph type="body"/>
          </p:nvPr>
        </p:nvSpPr>
        <p:spPr>
          <a:xfrm>
            <a:off x="650160" y="2282040"/>
            <a:ext cx="11703600" cy="56563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tiff"/><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jpe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sidthesloth.html5-boilerplat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marketplace.visualstudio.com/items?itemName=sidthesloth.html5-boilerplat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visualstudio.com/items?itemName=sidthesloth.html5-boilerplat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marketplace.visualstudio.com/items?itemName=sidthesloth.html5-boilerplat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marketplace.visualstudio.com/items?itemName=sidthesloth.html5-boilerplat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marketplace.visualstudio.com/items?itemName=sidthesloth.html5-boilerplat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eveloper.mozilla.org/en-US/docs/Web/JavaScript/Reference/Lexical_grammar#Reserved_keywords_as_of_ECMAScript_201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5.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hyperlink" Target="https://www.cis.upenn.edu/~matuszek/cit594-2012/Pages/backtracking.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4" name="PrepBytes_Logo.png" descr="PrepBytes_Logo.png"/>
          <p:cNvPicPr/>
          <p:nvPr/>
        </p:nvPicPr>
        <p:blipFill>
          <a:blip r:embed="rId2"/>
          <a:stretch/>
        </p:blipFill>
        <p:spPr>
          <a:xfrm>
            <a:off x="10438920" y="465480"/>
            <a:ext cx="2031480" cy="529920"/>
          </a:xfrm>
          <a:prstGeom prst="rect">
            <a:avLst/>
          </a:prstGeom>
          <a:ln w="12700">
            <a:noFill/>
          </a:ln>
          <a:effectLst>
            <a:reflection stA="50000" endPos="40000" dir="5400000" sy="-100000" algn="bl" rotWithShape="0"/>
          </a:effectLst>
        </p:spPr>
      </p:pic>
      <p:sp>
        <p:nvSpPr>
          <p:cNvPr id="115" name="Javascript"/>
          <p:cNvSpPr/>
          <p:nvPr/>
        </p:nvSpPr>
        <p:spPr>
          <a:xfrm>
            <a:off x="4220280" y="5256000"/>
            <a:ext cx="4855320" cy="1983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5199"/>
              </a:lnSpc>
              <a:tabLst>
                <a:tab pos="0" algn="l"/>
              </a:tabLst>
            </a:pPr>
            <a:r>
              <a:rPr lang="en-US" sz="8400" b="0" strike="noStrike" spc="-1">
                <a:solidFill>
                  <a:srgbClr val="FFFFFF"/>
                </a:solidFill>
                <a:latin typeface="Arial"/>
                <a:ea typeface="Arial"/>
              </a:rPr>
              <a:t>Javascript</a:t>
            </a:r>
            <a:endParaRPr lang="en-US" sz="8400" b="0" strike="noStrike" spc="-1">
              <a:latin typeface="Arial"/>
            </a:endParaRPr>
          </a:p>
        </p:txBody>
      </p:sp>
      <p:pic>
        <p:nvPicPr>
          <p:cNvPr id="116" name="Picture 2" descr="Picture 2"/>
          <p:cNvPicPr/>
          <p:nvPr/>
        </p:nvPicPr>
        <p:blipFill>
          <a:blip r:embed="rId3"/>
          <a:stretch/>
        </p:blipFill>
        <p:spPr>
          <a:xfrm>
            <a:off x="5255640" y="2741400"/>
            <a:ext cx="2784600" cy="2784600"/>
          </a:xfrm>
          <a:prstGeom prst="rect">
            <a:avLst/>
          </a:prstGeom>
          <a:ln w="1270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0"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41" name="Javascript is a scripting language"/>
          <p:cNvSpPr/>
          <p:nvPr/>
        </p:nvSpPr>
        <p:spPr>
          <a:xfrm>
            <a:off x="1947960" y="4766964"/>
            <a:ext cx="8709120" cy="516192"/>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000" b="0" strike="noStrike" spc="-1">
              <a:solidFill>
                <a:srgbClr val="00A2FF"/>
              </a:solidFill>
              <a:latin typeface="Arial"/>
            </a:endParaRPr>
          </a:p>
        </p:txBody>
      </p:sp>
      <p:sp>
        <p:nvSpPr>
          <p:cNvPr id="142"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43" name="alert"/>
          <p:cNvSpPr/>
          <p:nvPr/>
        </p:nvSpPr>
        <p:spPr>
          <a:xfrm>
            <a:off x="-437623" y="122054"/>
            <a:ext cx="11491208" cy="1260563"/>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5400">
                <a:solidFill>
                  <a:schemeClr val="bg1"/>
                </a:solidFill>
                <a:ea typeface="+mn-lt"/>
                <a:cs typeface="+mn-lt"/>
              </a:rPr>
              <a:t>Why do you love JavaScript? </a:t>
            </a:r>
            <a:endParaRPr lang="en-US">
              <a:solidFill>
                <a:schemeClr val="bg1"/>
              </a:solidFill>
            </a:endParaRPr>
          </a:p>
        </p:txBody>
      </p:sp>
      <p:sp>
        <p:nvSpPr>
          <p:cNvPr id="2" name="TextBox 1">
            <a:extLst>
              <a:ext uri="{FF2B5EF4-FFF2-40B4-BE49-F238E27FC236}">
                <a16:creationId xmlns:a16="http://schemas.microsoft.com/office/drawing/2014/main" id="{B9837BBF-B6DB-413C-B7B2-1630462B3F70}"/>
              </a:ext>
            </a:extLst>
          </p:cNvPr>
          <p:cNvSpPr txBox="1"/>
          <p:nvPr/>
        </p:nvSpPr>
        <p:spPr>
          <a:xfrm>
            <a:off x="319158" y="1829666"/>
            <a:ext cx="12678541" cy="10064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solidFill>
                  <a:srgbClr val="00B0F0"/>
                </a:solidFill>
                <a:latin typeface="Courier New"/>
                <a:ea typeface="+mn-lt"/>
                <a:cs typeface="+mn-lt"/>
              </a:rPr>
              <a:t>It is easy to start using </a:t>
            </a:r>
          </a:p>
          <a:p>
            <a:pPr marL="571500" indent="-571500">
              <a:buFont typeface="Arial"/>
              <a:buChar char="•"/>
            </a:pPr>
            <a:endParaRPr lang="en-US" sz="3600">
              <a:solidFill>
                <a:srgbClr val="00B0F0"/>
              </a:solidFill>
              <a:latin typeface="Courier New"/>
              <a:ea typeface="+mn-lt"/>
              <a:cs typeface="+mn-lt"/>
            </a:endParaRPr>
          </a:p>
          <a:p>
            <a:pPr marL="571500" indent="-571500">
              <a:buFont typeface="Arial"/>
              <a:buChar char="•"/>
            </a:pPr>
            <a:r>
              <a:rPr lang="en-US" sz="3600">
                <a:solidFill>
                  <a:srgbClr val="00B0F0"/>
                </a:solidFill>
                <a:latin typeface="Courier New"/>
                <a:ea typeface="+mn-lt"/>
                <a:cs typeface="+mn-lt"/>
              </a:rPr>
              <a:t>JavaScript can be used on any platform </a:t>
            </a:r>
          </a:p>
          <a:p>
            <a:pPr marL="571500" indent="-571500">
              <a:buFont typeface="Arial"/>
              <a:buChar char="•"/>
            </a:pPr>
            <a:endParaRPr lang="en-US" sz="3600">
              <a:solidFill>
                <a:srgbClr val="00B0F0"/>
              </a:solidFill>
              <a:latin typeface="Courier New"/>
              <a:ea typeface="+mn-lt"/>
              <a:cs typeface="+mn-lt"/>
            </a:endParaRPr>
          </a:p>
          <a:p>
            <a:pPr marL="571500" indent="-571500">
              <a:buFont typeface="Arial"/>
              <a:buChar char="•"/>
            </a:pPr>
            <a:r>
              <a:rPr lang="en-US" sz="3600">
                <a:solidFill>
                  <a:srgbClr val="00B0F0"/>
                </a:solidFill>
                <a:latin typeface="Courier New"/>
                <a:ea typeface="+mn-lt"/>
                <a:cs typeface="+mn-lt"/>
              </a:rPr>
              <a:t>It performs well on every platform </a:t>
            </a:r>
          </a:p>
          <a:p>
            <a:pPr marL="571500" indent="-571500">
              <a:buFont typeface="Arial"/>
              <a:buChar char="•"/>
            </a:pPr>
            <a:endParaRPr lang="en-US" sz="3600">
              <a:solidFill>
                <a:srgbClr val="00B0F0"/>
              </a:solidFill>
              <a:latin typeface="Courier New"/>
              <a:ea typeface="+mn-lt"/>
              <a:cs typeface="+mn-lt"/>
            </a:endParaRPr>
          </a:p>
          <a:p>
            <a:pPr marL="571500" indent="-571500">
              <a:buFont typeface="Arial"/>
              <a:buChar char="•"/>
            </a:pPr>
            <a:r>
              <a:rPr lang="en-US" sz="3600">
                <a:solidFill>
                  <a:srgbClr val="00B0F0"/>
                </a:solidFill>
                <a:latin typeface="Courier New"/>
                <a:ea typeface="+mn-lt"/>
                <a:cs typeface="+mn-lt"/>
              </a:rPr>
              <a:t>You can build web, IOT, mobile apps using JavaScript</a:t>
            </a:r>
          </a:p>
          <a:p>
            <a:pPr marL="571500" indent="-571500">
              <a:buFont typeface="Arial"/>
              <a:buChar char="•"/>
            </a:pPr>
            <a:endParaRPr lang="en-US" sz="3600">
              <a:solidFill>
                <a:srgbClr val="00B0F0"/>
              </a:solidFill>
              <a:latin typeface="Courier New"/>
              <a:ea typeface="+mn-lt"/>
              <a:cs typeface="+mn-lt"/>
            </a:endParaRPr>
          </a:p>
          <a:p>
            <a:pPr marL="571500" indent="-571500">
              <a:buFont typeface="Arial"/>
              <a:buChar char="•"/>
            </a:pPr>
            <a:r>
              <a:rPr lang="en-US" sz="3600">
                <a:solidFill>
                  <a:srgbClr val="00B0F0"/>
                </a:solidFill>
                <a:latin typeface="Courier New"/>
                <a:ea typeface="+mn-lt"/>
                <a:cs typeface="+mn-lt"/>
              </a:rPr>
              <a:t>It can be used on the Frontend, Backend, and also in the databases like MongoDB </a:t>
            </a:r>
          </a:p>
          <a:p>
            <a:pPr marL="571500" indent="-571500">
              <a:buFont typeface="Arial"/>
              <a:buChar char="•"/>
            </a:pPr>
            <a:endParaRPr lang="en-US" sz="3600">
              <a:solidFill>
                <a:srgbClr val="00B0F0"/>
              </a:solidFill>
              <a:latin typeface="Courier New"/>
              <a:ea typeface="+mn-lt"/>
              <a:cs typeface="+mn-lt"/>
            </a:endParaRPr>
          </a:p>
          <a:p>
            <a:pPr marL="571500" indent="-571500">
              <a:buFont typeface="Arial"/>
              <a:buChar char="•"/>
            </a:pPr>
            <a:r>
              <a:rPr lang="en-US" sz="3600">
                <a:solidFill>
                  <a:srgbClr val="00B0F0"/>
                </a:solidFill>
                <a:latin typeface="Courier New"/>
                <a:ea typeface="+mn-lt"/>
                <a:cs typeface="+mn-lt"/>
              </a:rPr>
              <a:t>It is dynamic in nature ex: objects and arrays can be of mixed types</a:t>
            </a:r>
            <a:endParaRPr lang="en-US" sz="3600">
              <a:solidFill>
                <a:srgbClr val="00B0F0"/>
              </a:solidFill>
              <a:latin typeface="Courier New"/>
              <a:cs typeface="Arial"/>
            </a:endParaRPr>
          </a:p>
          <a:p>
            <a:pPr marL="571500" indent="-571500">
              <a:buFont typeface="Arial"/>
              <a:buChar char="•"/>
            </a:pPr>
            <a:endParaRPr lang="en-US" sz="3600">
              <a:solidFill>
                <a:srgbClr val="00B0F0"/>
              </a:solidFill>
              <a:latin typeface="Courier New"/>
              <a:cs typeface="Arial"/>
            </a:endParaRPr>
          </a:p>
          <a:p>
            <a:pPr marL="571500" indent="-571500">
              <a:buFont typeface="Arial"/>
              <a:buChar char="•"/>
            </a:pPr>
            <a:endParaRPr lang="en-US" sz="3600">
              <a:solidFill>
                <a:srgbClr val="00B0F0"/>
              </a:solidFill>
              <a:latin typeface="Courier New"/>
              <a:cs typeface="Arial"/>
            </a:endParaRPr>
          </a:p>
          <a:p>
            <a:pPr marL="571500" indent="-571500">
              <a:buFont typeface="Arial"/>
              <a:buChar char="•"/>
            </a:pPr>
            <a:endParaRPr lang="en-US" sz="3600">
              <a:solidFill>
                <a:srgbClr val="00B0F0"/>
              </a:solidFill>
              <a:latin typeface="Courier New"/>
              <a:cs typeface="Arial"/>
            </a:endParaRPr>
          </a:p>
          <a:p>
            <a:pPr marL="571500" indent="-571500">
              <a:buFont typeface="Arial"/>
              <a:buChar char="•"/>
            </a:pPr>
            <a:endParaRPr lang="en-US" sz="3600">
              <a:solidFill>
                <a:srgbClr val="00B0F0"/>
              </a:solidFill>
              <a:latin typeface="Courier New"/>
              <a:cs typeface="Arial"/>
            </a:endParaRPr>
          </a:p>
        </p:txBody>
      </p:sp>
    </p:spTree>
    <p:extLst>
      <p:ext uri="{BB962C8B-B14F-4D97-AF65-F5344CB8AC3E}">
        <p14:creationId xmlns:p14="http://schemas.microsoft.com/office/powerpoint/2010/main" val="368627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9" name="PrepBytes_Logo.png" descr="PrepBytes_Logo.png"/>
          <p:cNvPicPr/>
          <p:nvPr/>
        </p:nvPicPr>
        <p:blipFill>
          <a:blip r:embed="rId2"/>
          <a:stretch/>
        </p:blipFill>
        <p:spPr>
          <a:xfrm>
            <a:off x="10335600" y="249120"/>
            <a:ext cx="2351160" cy="613440"/>
          </a:xfrm>
          <a:prstGeom prst="rect">
            <a:avLst/>
          </a:prstGeom>
          <a:ln w="12700">
            <a:noFill/>
          </a:ln>
          <a:effectLst>
            <a:reflection stA="50000" endPos="40000" dir="5400000" sy="-100000" algn="bl" rotWithShape="0"/>
          </a:effectLst>
        </p:spPr>
      </p:pic>
      <p:sp>
        <p:nvSpPr>
          <p:cNvPr id="310" name="Strings concatenation"/>
          <p:cNvSpPr/>
          <p:nvPr/>
        </p:nvSpPr>
        <p:spPr>
          <a:xfrm>
            <a:off x="484724" y="222033"/>
            <a:ext cx="59097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Strings concatenation</a:t>
            </a:r>
            <a:endParaRPr lang="en-US" sz="4800" b="0" strike="noStrike" spc="-1">
              <a:latin typeface="Arial"/>
            </a:endParaRPr>
          </a:p>
        </p:txBody>
      </p:sp>
      <p:sp>
        <p:nvSpPr>
          <p:cNvPr id="311" name="Var newMessage = name.slice(7,13);…"/>
          <p:cNvSpPr/>
          <p:nvPr/>
        </p:nvSpPr>
        <p:spPr>
          <a:xfrm>
            <a:off x="1630080" y="5298447"/>
            <a:ext cx="54592" cy="960545"/>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endParaRPr lang="en-US" sz="2800" b="0" strike="noStrike" spc="-1">
              <a:solidFill>
                <a:srgbClr val="FAE232"/>
              </a:solidFill>
              <a:latin typeface="Courier New"/>
            </a:endParaRPr>
          </a:p>
        </p:txBody>
      </p:sp>
      <p:pic>
        <p:nvPicPr>
          <p:cNvPr id="3" name="Picture 3">
            <a:extLst>
              <a:ext uri="{FF2B5EF4-FFF2-40B4-BE49-F238E27FC236}">
                <a16:creationId xmlns:a16="http://schemas.microsoft.com/office/drawing/2014/main" id="{9A67257F-0773-4E23-B13D-E39BBA664465}"/>
              </a:ext>
            </a:extLst>
          </p:cNvPr>
          <p:cNvPicPr>
            <a:picLocks noChangeAspect="1"/>
          </p:cNvPicPr>
          <p:nvPr/>
        </p:nvPicPr>
        <p:blipFill>
          <a:blip r:embed="rId3"/>
          <a:stretch>
            <a:fillRect/>
          </a:stretch>
        </p:blipFill>
        <p:spPr>
          <a:xfrm>
            <a:off x="458559" y="2682139"/>
            <a:ext cx="11890987" cy="6227133"/>
          </a:xfrm>
          <a:prstGeom prst="rect">
            <a:avLst/>
          </a:prstGeom>
        </p:spPr>
      </p:pic>
    </p:spTree>
    <p:extLst>
      <p:ext uri="{BB962C8B-B14F-4D97-AF65-F5344CB8AC3E}">
        <p14:creationId xmlns:p14="http://schemas.microsoft.com/office/powerpoint/2010/main" val="4195081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2" name="Slicing"/>
          <p:cNvSpPr/>
          <p:nvPr/>
        </p:nvSpPr>
        <p:spPr>
          <a:xfrm>
            <a:off x="800280" y="1287720"/>
            <a:ext cx="2019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Slicing </a:t>
            </a:r>
            <a:endParaRPr lang="en-US" sz="4800" b="0" strike="noStrike" spc="-1">
              <a:latin typeface="Arial"/>
            </a:endParaRPr>
          </a:p>
        </p:txBody>
      </p:sp>
      <p:sp>
        <p:nvSpPr>
          <p:cNvPr id="313" name="Var name = You will be an amazing developer"/>
          <p:cNvSpPr/>
          <p:nvPr/>
        </p:nvSpPr>
        <p:spPr>
          <a:xfrm>
            <a:off x="1005840" y="3105000"/>
            <a:ext cx="922932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 = You will be an amazing developer</a:t>
            </a:r>
            <a:endParaRPr lang="en-US" sz="2800" b="0" strike="noStrike" spc="-1">
              <a:latin typeface="Arial"/>
            </a:endParaRPr>
          </a:p>
        </p:txBody>
      </p:sp>
      <p:sp>
        <p:nvSpPr>
          <p:cNvPr id="314" name="Var newMessage = name.slice(7,13);…"/>
          <p:cNvSpPr/>
          <p:nvPr/>
        </p:nvSpPr>
        <p:spPr>
          <a:xfrm>
            <a:off x="850680" y="4165920"/>
            <a:ext cx="7309080" cy="4269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var newMessage = name.slice(7,13);</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newMessage = name.slice(-7, -13);</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newMessage = name.slice(7);</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newMessage = name.slice(-7);</a:t>
            </a:r>
            <a:endParaRPr lang="en-US" sz="2800" b="0" strike="noStrike" spc="-1">
              <a:latin typeface="Arial"/>
            </a:endParaRPr>
          </a:p>
        </p:txBody>
      </p:sp>
      <p:pic>
        <p:nvPicPr>
          <p:cNvPr id="31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2" name="Slicing"/>
          <p:cNvSpPr/>
          <p:nvPr/>
        </p:nvSpPr>
        <p:spPr>
          <a:xfrm>
            <a:off x="800280" y="482424"/>
            <a:ext cx="2019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Slicing </a:t>
            </a:r>
            <a:endParaRPr lang="en-US" sz="4800" b="0" strike="noStrike" spc="-1">
              <a:latin typeface="Arial"/>
            </a:endParaRPr>
          </a:p>
        </p:txBody>
      </p:sp>
      <p:sp>
        <p:nvSpPr>
          <p:cNvPr id="314" name="Var newMessage = name.slice(7,13);…"/>
          <p:cNvSpPr/>
          <p:nvPr/>
        </p:nvSpPr>
        <p:spPr>
          <a:xfrm>
            <a:off x="850680" y="5820447"/>
            <a:ext cx="54592" cy="960545"/>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endParaRPr lang="en-US" sz="2800" b="0" strike="noStrike" spc="-1">
              <a:solidFill>
                <a:srgbClr val="FAE232"/>
              </a:solidFill>
              <a:latin typeface="Courier New"/>
            </a:endParaRPr>
          </a:p>
        </p:txBody>
      </p:sp>
      <p:pic>
        <p:nvPicPr>
          <p:cNvPr id="31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A picture containing text&#10;&#10;Description automatically generated">
            <a:extLst>
              <a:ext uri="{FF2B5EF4-FFF2-40B4-BE49-F238E27FC236}">
                <a16:creationId xmlns:a16="http://schemas.microsoft.com/office/drawing/2014/main" id="{7A4EACAF-D79C-4A68-968D-147D61E764F7}"/>
              </a:ext>
            </a:extLst>
          </p:cNvPr>
          <p:cNvPicPr>
            <a:picLocks noChangeAspect="1"/>
          </p:cNvPicPr>
          <p:nvPr/>
        </p:nvPicPr>
        <p:blipFill>
          <a:blip r:embed="rId3"/>
          <a:stretch>
            <a:fillRect/>
          </a:stretch>
        </p:blipFill>
        <p:spPr>
          <a:xfrm>
            <a:off x="115818" y="2045302"/>
            <a:ext cx="12779512" cy="7557336"/>
          </a:xfrm>
          <a:prstGeom prst="rect">
            <a:avLst/>
          </a:prstGeom>
        </p:spPr>
      </p:pic>
    </p:spTree>
    <p:extLst>
      <p:ext uri="{BB962C8B-B14F-4D97-AF65-F5344CB8AC3E}">
        <p14:creationId xmlns:p14="http://schemas.microsoft.com/office/powerpoint/2010/main" val="36963772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6" name="Substring"/>
          <p:cNvSpPr/>
          <p:nvPr/>
        </p:nvSpPr>
        <p:spPr>
          <a:xfrm>
            <a:off x="1204200" y="358560"/>
            <a:ext cx="26272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Substring</a:t>
            </a:r>
            <a:endParaRPr lang="en-US" sz="4800" b="0" strike="noStrike" spc="-1">
              <a:latin typeface="Arial"/>
            </a:endParaRPr>
          </a:p>
        </p:txBody>
      </p:sp>
      <p:sp>
        <p:nvSpPr>
          <p:cNvPr id="317" name="Var name = You will be an amazing developer"/>
          <p:cNvSpPr/>
          <p:nvPr/>
        </p:nvSpPr>
        <p:spPr>
          <a:xfrm>
            <a:off x="1316880" y="3752640"/>
            <a:ext cx="922932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 = You will be an amazing developer</a:t>
            </a:r>
            <a:endParaRPr lang="en-US" sz="2800" b="0" strike="noStrike" spc="-1">
              <a:latin typeface="Arial"/>
            </a:endParaRPr>
          </a:p>
        </p:txBody>
      </p:sp>
      <p:sp>
        <p:nvSpPr>
          <p:cNvPr id="318" name="Var newMessage = name.substr(7,13);…"/>
          <p:cNvSpPr/>
          <p:nvPr/>
        </p:nvSpPr>
        <p:spPr>
          <a:xfrm>
            <a:off x="1348920" y="5131440"/>
            <a:ext cx="7522200" cy="2161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Var newMessage = name.substr(7,13);</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newMessage = name.substring(7);</a:t>
            </a:r>
            <a:endParaRPr lang="en-US" sz="2800" b="0" strike="noStrike" spc="-1">
              <a:latin typeface="Arial"/>
            </a:endParaRPr>
          </a:p>
        </p:txBody>
      </p:sp>
      <p:sp>
        <p:nvSpPr>
          <p:cNvPr id="319" name="Substring does not support negative index"/>
          <p:cNvSpPr/>
          <p:nvPr/>
        </p:nvSpPr>
        <p:spPr>
          <a:xfrm>
            <a:off x="522000" y="1604160"/>
            <a:ext cx="880236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56C1FF"/>
                </a:solidFill>
                <a:latin typeface="Courier New"/>
                <a:ea typeface="Courier New"/>
              </a:rPr>
              <a:t>Substring does not support negative index</a:t>
            </a:r>
            <a:endParaRPr lang="en-US" sz="2800" b="0" strike="noStrike" spc="-1">
              <a:latin typeface="Arial"/>
            </a:endParaRPr>
          </a:p>
        </p:txBody>
      </p:sp>
      <p:sp>
        <p:nvSpPr>
          <p:cNvPr id="320" name="For substr second parameter is length"/>
          <p:cNvSpPr/>
          <p:nvPr/>
        </p:nvSpPr>
        <p:spPr>
          <a:xfrm>
            <a:off x="528840" y="2014560"/>
            <a:ext cx="794916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56C1FF"/>
                </a:solidFill>
                <a:latin typeface="Courier New"/>
                <a:ea typeface="Courier New"/>
              </a:rPr>
              <a:t>For substr second parameter is length</a:t>
            </a:r>
            <a:endParaRPr lang="en-US" sz="2800" b="0" strike="noStrike" spc="-1">
              <a:latin typeface="Arial"/>
            </a:endParaRPr>
          </a:p>
        </p:txBody>
      </p:sp>
      <p:pic>
        <p:nvPicPr>
          <p:cNvPr id="32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6" name="Substring"/>
          <p:cNvSpPr/>
          <p:nvPr/>
        </p:nvSpPr>
        <p:spPr>
          <a:xfrm>
            <a:off x="1204200" y="358560"/>
            <a:ext cx="26272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Substring</a:t>
            </a:r>
            <a:endParaRPr lang="en-US" sz="4800" b="0" strike="noStrike" spc="-1">
              <a:latin typeface="Arial"/>
            </a:endParaRPr>
          </a:p>
        </p:txBody>
      </p:sp>
      <p:pic>
        <p:nvPicPr>
          <p:cNvPr id="32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A picture containing text&#10;&#10;Description automatically generated">
            <a:extLst>
              <a:ext uri="{FF2B5EF4-FFF2-40B4-BE49-F238E27FC236}">
                <a16:creationId xmlns:a16="http://schemas.microsoft.com/office/drawing/2014/main" id="{016D2D8E-1307-4373-9055-D721226A0281}"/>
              </a:ext>
            </a:extLst>
          </p:cNvPr>
          <p:cNvPicPr>
            <a:picLocks noChangeAspect="1"/>
          </p:cNvPicPr>
          <p:nvPr/>
        </p:nvPicPr>
        <p:blipFill>
          <a:blip r:embed="rId3"/>
          <a:stretch>
            <a:fillRect/>
          </a:stretch>
        </p:blipFill>
        <p:spPr>
          <a:xfrm>
            <a:off x="679954" y="2195664"/>
            <a:ext cx="11850598" cy="7283439"/>
          </a:xfrm>
          <a:prstGeom prst="rect">
            <a:avLst/>
          </a:prstGeom>
        </p:spPr>
      </p:pic>
    </p:spTree>
    <p:extLst>
      <p:ext uri="{BB962C8B-B14F-4D97-AF65-F5344CB8AC3E}">
        <p14:creationId xmlns:p14="http://schemas.microsoft.com/office/powerpoint/2010/main" val="19368012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2" name="Replace"/>
          <p:cNvSpPr/>
          <p:nvPr/>
        </p:nvSpPr>
        <p:spPr>
          <a:xfrm>
            <a:off x="1105920" y="1593720"/>
            <a:ext cx="2288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Replace</a:t>
            </a:r>
            <a:endParaRPr lang="en-US" sz="4800" b="0" strike="noStrike" spc="-1">
              <a:latin typeface="Arial"/>
            </a:endParaRPr>
          </a:p>
        </p:txBody>
      </p:sp>
      <p:sp>
        <p:nvSpPr>
          <p:cNvPr id="323" name="Var name = You will be an amazing developer"/>
          <p:cNvSpPr/>
          <p:nvPr/>
        </p:nvSpPr>
        <p:spPr>
          <a:xfrm>
            <a:off x="487080" y="2954880"/>
            <a:ext cx="922932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 = You will be an amazing developer</a:t>
            </a:r>
            <a:endParaRPr lang="en-US" sz="2800" b="0" strike="noStrike" spc="-1">
              <a:latin typeface="Arial"/>
            </a:endParaRPr>
          </a:p>
        </p:txBody>
      </p:sp>
      <p:sp>
        <p:nvSpPr>
          <p:cNvPr id="324" name="Name.replace(‘ ’, ‘-’);…"/>
          <p:cNvSpPr/>
          <p:nvPr/>
        </p:nvSpPr>
        <p:spPr>
          <a:xfrm>
            <a:off x="642600" y="4006080"/>
            <a:ext cx="5388840" cy="32155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name.replace(‘ ’, ‘-’);</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name.replaceAll(‘ ’, ‘-’)</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name.trim();</a:t>
            </a:r>
            <a:endParaRPr lang="en-US" sz="2800" b="0" strike="noStrike" spc="-1">
              <a:latin typeface="Arial"/>
            </a:endParaRPr>
          </a:p>
        </p:txBody>
      </p:sp>
      <p:pic>
        <p:nvPicPr>
          <p:cNvPr id="32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2" name="Replace"/>
          <p:cNvSpPr/>
          <p:nvPr/>
        </p:nvSpPr>
        <p:spPr>
          <a:xfrm>
            <a:off x="1105920" y="546836"/>
            <a:ext cx="2288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Replace</a:t>
            </a:r>
            <a:endParaRPr lang="en-US" sz="4800" b="0" strike="noStrike" spc="-1">
              <a:latin typeface="Arial"/>
            </a:endParaRPr>
          </a:p>
        </p:txBody>
      </p:sp>
      <p:pic>
        <p:nvPicPr>
          <p:cNvPr id="32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a:extLst>
              <a:ext uri="{FF2B5EF4-FFF2-40B4-BE49-F238E27FC236}">
                <a16:creationId xmlns:a16="http://schemas.microsoft.com/office/drawing/2014/main" id="{A4B648F5-3D91-448A-A985-CFE26603C641}"/>
              </a:ext>
            </a:extLst>
          </p:cNvPr>
          <p:cNvPicPr>
            <a:picLocks noChangeAspect="1"/>
          </p:cNvPicPr>
          <p:nvPr/>
        </p:nvPicPr>
        <p:blipFill>
          <a:blip r:embed="rId3"/>
          <a:stretch>
            <a:fillRect/>
          </a:stretch>
        </p:blipFill>
        <p:spPr>
          <a:xfrm>
            <a:off x="116248" y="2510564"/>
            <a:ext cx="12779513" cy="6349376"/>
          </a:xfrm>
          <a:prstGeom prst="rect">
            <a:avLst/>
          </a:prstGeom>
        </p:spPr>
      </p:pic>
    </p:spTree>
    <p:extLst>
      <p:ext uri="{BB962C8B-B14F-4D97-AF65-F5344CB8AC3E}">
        <p14:creationId xmlns:p14="http://schemas.microsoft.com/office/powerpoint/2010/main" val="5239179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6" name="split"/>
          <p:cNvSpPr/>
          <p:nvPr/>
        </p:nvSpPr>
        <p:spPr>
          <a:xfrm>
            <a:off x="939960" y="1582560"/>
            <a:ext cx="1138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split</a:t>
            </a:r>
            <a:endParaRPr lang="en-US" sz="4800" b="0" strike="noStrike" spc="-1">
              <a:latin typeface="Arial"/>
            </a:endParaRPr>
          </a:p>
        </p:txBody>
      </p:sp>
      <p:sp>
        <p:nvSpPr>
          <p:cNvPr id="327" name="Var name = You will be an amazing developer"/>
          <p:cNvSpPr/>
          <p:nvPr/>
        </p:nvSpPr>
        <p:spPr>
          <a:xfrm>
            <a:off x="650160" y="3607200"/>
            <a:ext cx="922932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 = You will be an amazing developer</a:t>
            </a:r>
            <a:endParaRPr lang="en-US" sz="2800" b="0" strike="noStrike" spc="-1">
              <a:latin typeface="Arial"/>
            </a:endParaRPr>
          </a:p>
        </p:txBody>
      </p:sp>
      <p:sp>
        <p:nvSpPr>
          <p:cNvPr id="328" name="Var nameList = name.split(“ ”);"/>
          <p:cNvSpPr/>
          <p:nvPr/>
        </p:nvSpPr>
        <p:spPr>
          <a:xfrm>
            <a:off x="683640" y="4791240"/>
            <a:ext cx="666900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nameList = name.split(“ ”);</a:t>
            </a:r>
            <a:endParaRPr lang="en-US" sz="2800" b="0" strike="noStrike" spc="-1">
              <a:latin typeface="Arial"/>
            </a:endParaRPr>
          </a:p>
        </p:txBody>
      </p:sp>
      <p:pic>
        <p:nvPicPr>
          <p:cNvPr id="329"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6" name="split"/>
          <p:cNvSpPr/>
          <p:nvPr/>
        </p:nvSpPr>
        <p:spPr>
          <a:xfrm>
            <a:off x="939960" y="673184"/>
            <a:ext cx="3440411"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split</a:t>
            </a:r>
            <a:endParaRPr lang="en-US" sz="4800" b="0" strike="noStrike" spc="-1">
              <a:latin typeface="Arial"/>
            </a:endParaRPr>
          </a:p>
        </p:txBody>
      </p:sp>
      <p:pic>
        <p:nvPicPr>
          <p:cNvPr id="329"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a:extLst>
              <a:ext uri="{FF2B5EF4-FFF2-40B4-BE49-F238E27FC236}">
                <a16:creationId xmlns:a16="http://schemas.microsoft.com/office/drawing/2014/main" id="{3E8714E4-18AA-47DB-BC0C-2692902240BD}"/>
              </a:ext>
            </a:extLst>
          </p:cNvPr>
          <p:cNvPicPr>
            <a:picLocks noChangeAspect="1"/>
          </p:cNvPicPr>
          <p:nvPr/>
        </p:nvPicPr>
        <p:blipFill>
          <a:blip r:embed="rId3"/>
          <a:stretch>
            <a:fillRect/>
          </a:stretch>
        </p:blipFill>
        <p:spPr>
          <a:xfrm>
            <a:off x="458498" y="2712508"/>
            <a:ext cx="11971761" cy="6751401"/>
          </a:xfrm>
          <a:prstGeom prst="rect">
            <a:avLst/>
          </a:prstGeom>
        </p:spPr>
      </p:pic>
    </p:spTree>
    <p:extLst>
      <p:ext uri="{BB962C8B-B14F-4D97-AF65-F5344CB8AC3E}">
        <p14:creationId xmlns:p14="http://schemas.microsoft.com/office/powerpoint/2010/main" val="3401867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0" name="Word.length"/>
          <p:cNvSpPr/>
          <p:nvPr/>
        </p:nvSpPr>
        <p:spPr>
          <a:xfrm>
            <a:off x="1026720" y="1513800"/>
            <a:ext cx="4078080" cy="816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6001"/>
              </a:lnSpc>
              <a:tabLst>
                <a:tab pos="0" algn="l"/>
              </a:tabLst>
            </a:pPr>
            <a:r>
              <a:rPr lang="en-US" sz="4800" b="0" strike="noStrike" spc="-1">
                <a:solidFill>
                  <a:srgbClr val="FFFFFF"/>
                </a:solidFill>
                <a:latin typeface="Courier New"/>
                <a:ea typeface="Courier New"/>
              </a:rPr>
              <a:t>Word.length</a:t>
            </a:r>
            <a:endParaRPr lang="en-US" sz="4800" b="0" strike="noStrike" spc="-1">
              <a:latin typeface="Arial"/>
            </a:endParaRPr>
          </a:p>
        </p:txBody>
      </p:sp>
      <p:sp>
        <p:nvSpPr>
          <p:cNvPr id="331" name="Var newMessage = name.slice(7,13);…"/>
          <p:cNvSpPr/>
          <p:nvPr/>
        </p:nvSpPr>
        <p:spPr>
          <a:xfrm>
            <a:off x="1503000" y="4236120"/>
            <a:ext cx="6669000" cy="2588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var newMessage = PrepBytes;</a:t>
            </a:r>
            <a:endParaRPr lang="en-US" sz="2800" b="0" strike="noStrike" spc="-1">
              <a:latin typeface="Arial"/>
            </a:endParaRPr>
          </a:p>
          <a:p>
            <a:pPr>
              <a:lnSpc>
                <a:spcPct val="100000"/>
              </a:lnSpc>
              <a:tabLst>
                <a:tab pos="0" algn="l"/>
              </a:tabLst>
            </a:pPr>
            <a:r>
              <a:rPr lang="en-US" sz="2800" b="0" strike="noStrike" spc="-1">
                <a:solidFill>
                  <a:srgbClr val="FAE232"/>
                </a:solidFill>
                <a:latin typeface="Courier New"/>
                <a:ea typeface="Courier New"/>
              </a:rPr>
              <a:t>console.log(newMessage.length);</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Output = 9</a:t>
            </a:r>
            <a:endParaRPr lang="en-US" sz="2800" b="0" strike="noStrike" spc="-1">
              <a:latin typeface="Arial"/>
            </a:endParaRPr>
          </a:p>
        </p:txBody>
      </p:sp>
      <p:pic>
        <p:nvPicPr>
          <p:cNvPr id="33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4"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45" name="Javascript is a scripting language"/>
          <p:cNvSpPr/>
          <p:nvPr/>
        </p:nvSpPr>
        <p:spPr>
          <a:xfrm>
            <a:off x="745560" y="2866845"/>
            <a:ext cx="6494760" cy="420951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r>
              <a:rPr lang="en-US" sz="3000" b="0" strike="noStrike" spc="-1">
                <a:solidFill>
                  <a:srgbClr val="00B0F0"/>
                </a:solidFill>
                <a:latin typeface="Arial"/>
                <a:ea typeface="Arial"/>
              </a:rPr>
              <a:t>Compilation : The stage in which the complete source code will be converted into machine language code.</a:t>
            </a:r>
            <a:endParaRPr lang="en-US" sz="3000" b="0" strike="noStrike" spc="-1">
              <a:solidFill>
                <a:srgbClr val="00B0F0"/>
              </a:solidFill>
              <a:latin typeface="Arial"/>
            </a:endParaRPr>
          </a:p>
          <a:p>
            <a:pPr>
              <a:lnSpc>
                <a:spcPct val="100000"/>
              </a:lnSpc>
              <a:tabLst>
                <a:tab pos="0" algn="l"/>
              </a:tabLst>
            </a:pPr>
            <a:endParaRPr lang="en-US" sz="3000" b="0" strike="noStrike" spc="-1">
              <a:solidFill>
                <a:srgbClr val="00B0F0"/>
              </a:solidFill>
              <a:latin typeface="Arial"/>
            </a:endParaRPr>
          </a:p>
          <a:p>
            <a:pPr>
              <a:lnSpc>
                <a:spcPct val="100000"/>
              </a:lnSpc>
              <a:tabLst>
                <a:tab pos="0" algn="l"/>
              </a:tabLst>
            </a:pPr>
            <a:endParaRPr lang="en-US" sz="3000" b="0" strike="noStrike" spc="-1">
              <a:solidFill>
                <a:srgbClr val="00B0F0"/>
              </a:solidFill>
              <a:latin typeface="Arial"/>
            </a:endParaRPr>
          </a:p>
          <a:p>
            <a:pPr>
              <a:lnSpc>
                <a:spcPct val="100000"/>
              </a:lnSpc>
              <a:tabLst>
                <a:tab pos="0" algn="l"/>
              </a:tabLst>
            </a:pPr>
            <a:r>
              <a:rPr lang="en-US" sz="3000" b="0" strike="noStrike" spc="-1">
                <a:solidFill>
                  <a:srgbClr val="00B0F0"/>
                </a:solidFill>
                <a:latin typeface="Arial"/>
                <a:ea typeface="Arial"/>
              </a:rPr>
              <a:t>Execution : In this stage the code will be executed means all the functions which are written will be executed.</a:t>
            </a:r>
            <a:endParaRPr lang="en-US" sz="3000" b="0" strike="noStrike" spc="-1">
              <a:solidFill>
                <a:srgbClr val="00B0F0"/>
              </a:solidFill>
              <a:latin typeface="Arial"/>
            </a:endParaRPr>
          </a:p>
        </p:txBody>
      </p:sp>
      <p:sp>
        <p:nvSpPr>
          <p:cNvPr id="146"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47" name="alert"/>
          <p:cNvSpPr/>
          <p:nvPr/>
        </p:nvSpPr>
        <p:spPr>
          <a:xfrm>
            <a:off x="362160" y="517320"/>
            <a:ext cx="849564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Stages of a Code Execution</a:t>
            </a:r>
            <a:endParaRPr lang="en-US" sz="4800" b="0" strike="noStrike" spc="-1">
              <a:latin typeface="Arial"/>
            </a:endParaRPr>
          </a:p>
        </p:txBody>
      </p:sp>
      <p:pic>
        <p:nvPicPr>
          <p:cNvPr id="148" name="Image" descr="Image"/>
          <p:cNvPicPr/>
          <p:nvPr/>
        </p:nvPicPr>
        <p:blipFill>
          <a:blip r:embed="rId4"/>
          <a:stretch/>
        </p:blipFill>
        <p:spPr>
          <a:xfrm>
            <a:off x="8709840" y="3168720"/>
            <a:ext cx="3047400" cy="3606120"/>
          </a:xfrm>
          <a:prstGeom prst="rect">
            <a:avLst/>
          </a:prstGeom>
          <a:ln w="12700">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0" name="Word.length"/>
          <p:cNvSpPr/>
          <p:nvPr/>
        </p:nvSpPr>
        <p:spPr>
          <a:xfrm>
            <a:off x="1026720" y="1513800"/>
            <a:ext cx="4078080" cy="816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6001"/>
              </a:lnSpc>
              <a:tabLst>
                <a:tab pos="0" algn="l"/>
              </a:tabLst>
            </a:pPr>
            <a:r>
              <a:rPr lang="en-US" sz="4800" b="0" strike="noStrike" spc="-1">
                <a:solidFill>
                  <a:srgbClr val="FFFFFF"/>
                </a:solidFill>
                <a:latin typeface="Courier New"/>
                <a:ea typeface="Courier New"/>
              </a:rPr>
              <a:t>Word.length</a:t>
            </a:r>
            <a:endParaRPr lang="en-US" sz="4800" b="0" strike="noStrike" spc="-1">
              <a:latin typeface="Arial"/>
            </a:endParaRPr>
          </a:p>
        </p:txBody>
      </p:sp>
      <p:sp>
        <p:nvSpPr>
          <p:cNvPr id="331" name="Var newMessage = name.slice(7,13);…"/>
          <p:cNvSpPr/>
          <p:nvPr/>
        </p:nvSpPr>
        <p:spPr>
          <a:xfrm>
            <a:off x="1503000" y="5049867"/>
            <a:ext cx="54592" cy="960545"/>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endParaRPr lang="en-US" sz="2800" b="0" strike="noStrike" spc="-1">
              <a:solidFill>
                <a:srgbClr val="FAE232"/>
              </a:solidFill>
              <a:latin typeface="Courier New"/>
            </a:endParaRPr>
          </a:p>
        </p:txBody>
      </p:sp>
      <p:pic>
        <p:nvPicPr>
          <p:cNvPr id="33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Background pattern&#10;&#10;Description automatically generated">
            <a:extLst>
              <a:ext uri="{FF2B5EF4-FFF2-40B4-BE49-F238E27FC236}">
                <a16:creationId xmlns:a16="http://schemas.microsoft.com/office/drawing/2014/main" id="{C06AFADF-5862-44DF-8C06-B086E6DF4628}"/>
              </a:ext>
            </a:extLst>
          </p:cNvPr>
          <p:cNvPicPr>
            <a:picLocks noChangeAspect="1"/>
          </p:cNvPicPr>
          <p:nvPr/>
        </p:nvPicPr>
        <p:blipFill>
          <a:blip r:embed="rId3"/>
          <a:stretch>
            <a:fillRect/>
          </a:stretch>
        </p:blipFill>
        <p:spPr>
          <a:xfrm>
            <a:off x="377969" y="3030555"/>
            <a:ext cx="12072730" cy="5690010"/>
          </a:xfrm>
          <a:prstGeom prst="rect">
            <a:avLst/>
          </a:prstGeom>
        </p:spPr>
      </p:pic>
    </p:spTree>
    <p:extLst>
      <p:ext uri="{BB962C8B-B14F-4D97-AF65-F5344CB8AC3E}">
        <p14:creationId xmlns:p14="http://schemas.microsoft.com/office/powerpoint/2010/main" val="2102144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3" name="Strings comparison"/>
          <p:cNvSpPr/>
          <p:nvPr/>
        </p:nvSpPr>
        <p:spPr>
          <a:xfrm>
            <a:off x="907920" y="1447920"/>
            <a:ext cx="5266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Strings comparison</a:t>
            </a:r>
            <a:endParaRPr lang="en-US" sz="4800" b="0" strike="noStrike" spc="-1">
              <a:latin typeface="Arial"/>
            </a:endParaRPr>
          </a:p>
        </p:txBody>
      </p:sp>
      <p:sp>
        <p:nvSpPr>
          <p:cNvPr id="334" name="let a = 'a'…"/>
          <p:cNvSpPr/>
          <p:nvPr/>
        </p:nvSpPr>
        <p:spPr>
          <a:xfrm>
            <a:off x="1677960" y="3755520"/>
            <a:ext cx="7242120" cy="36622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
              </a:lnSpc>
              <a:spcBef>
                <a:spcPts val="3200"/>
              </a:spcBef>
              <a:tabLst>
                <a:tab pos="0" algn="l"/>
              </a:tabLst>
            </a:pPr>
            <a:r>
              <a:rPr lang="en-US" sz="2600" b="0" strike="noStrike" spc="-1">
                <a:solidFill>
                  <a:srgbClr val="FAE232"/>
                </a:solidFill>
                <a:latin typeface="Helvetica Neue"/>
                <a:ea typeface="Helvetica Neue"/>
              </a:rPr>
              <a:t>let a = 'a'</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let b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if (a &lt; b) { // true</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is less than '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else if (a &gt; b) {</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is greater than '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else {</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and ' + b + ' are equal.')</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a:t>
            </a:r>
            <a:endParaRPr lang="en-US" sz="2600" b="0" strike="noStrike" spc="-1">
              <a:latin typeface="Arial"/>
            </a:endParaRPr>
          </a:p>
        </p:txBody>
      </p:sp>
      <p:pic>
        <p:nvPicPr>
          <p:cNvPr id="33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3" name="Strings comparison"/>
          <p:cNvSpPr/>
          <p:nvPr/>
        </p:nvSpPr>
        <p:spPr>
          <a:xfrm>
            <a:off x="1039821" y="1102251"/>
            <a:ext cx="3898354"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dirty="0">
                <a:solidFill>
                  <a:srgbClr val="FFFFFF"/>
                </a:solidFill>
                <a:latin typeface="Arial"/>
              </a:rPr>
              <a:t>Excercises-5</a:t>
            </a:r>
            <a:endParaRPr lang="en-US" sz="4800" b="0" strike="noStrike" spc="-1" dirty="0">
              <a:solidFill>
                <a:srgbClr val="FFFFFF"/>
              </a:solidFill>
              <a:latin typeface="Arial"/>
            </a:endParaRPr>
          </a:p>
        </p:txBody>
      </p:sp>
      <p:pic>
        <p:nvPicPr>
          <p:cNvPr id="33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2" name="TextBox 1">
            <a:extLst>
              <a:ext uri="{FF2B5EF4-FFF2-40B4-BE49-F238E27FC236}">
                <a16:creationId xmlns:a16="http://schemas.microsoft.com/office/drawing/2014/main" id="{E8EB769D-313F-46A9-ACE7-6D9F6A0F0AC8}"/>
              </a:ext>
            </a:extLst>
          </p:cNvPr>
          <p:cNvSpPr txBox="1"/>
          <p:nvPr/>
        </p:nvSpPr>
        <p:spPr>
          <a:xfrm>
            <a:off x="520423" y="2735623"/>
            <a:ext cx="12153504"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err="1">
                <a:solidFill>
                  <a:srgbClr val="00B0F0"/>
                </a:solidFill>
                <a:cs typeface="Arial"/>
              </a:rPr>
              <a:t>Problem:You</a:t>
            </a:r>
            <a:r>
              <a:rPr lang="en-US" sz="3200" b="1" dirty="0">
                <a:solidFill>
                  <a:srgbClr val="00B0F0"/>
                </a:solidFill>
                <a:cs typeface="Arial"/>
              </a:rPr>
              <a:t> are provided with a string you have to slice the name from the string.</a:t>
            </a:r>
            <a:br>
              <a:rPr lang="en-US" sz="3200" b="1" dirty="0">
                <a:solidFill>
                  <a:srgbClr val="00B0F0"/>
                </a:solidFill>
                <a:cs typeface="Arial"/>
              </a:rPr>
            </a:br>
            <a:r>
              <a:rPr lang="en-US" sz="3200" b="1" dirty="0">
                <a:solidFill>
                  <a:srgbClr val="00B0F0"/>
                </a:solidFill>
                <a:cs typeface="Arial"/>
              </a:rPr>
              <a:t>and print the sliced string.</a:t>
            </a:r>
            <a:br>
              <a:rPr lang="en-US" sz="3200" b="1" dirty="0">
                <a:solidFill>
                  <a:srgbClr val="00B0F0"/>
                </a:solidFill>
                <a:cs typeface="Arial"/>
              </a:rPr>
            </a:br>
            <a:br>
              <a:rPr lang="en-US" sz="3200" b="1" dirty="0">
                <a:solidFill>
                  <a:srgbClr val="00B0F0"/>
                </a:solidFill>
                <a:cs typeface="Arial"/>
              </a:rPr>
            </a:br>
            <a:br>
              <a:rPr lang="en-US" sz="3200" b="1" dirty="0">
                <a:solidFill>
                  <a:srgbClr val="00B0F0"/>
                </a:solidFill>
                <a:cs typeface="Arial"/>
              </a:rPr>
            </a:br>
            <a:r>
              <a:rPr lang="en-US" sz="3200" b="1" dirty="0">
                <a:solidFill>
                  <a:srgbClr val="00B0F0"/>
                </a:solidFill>
                <a:cs typeface="Arial"/>
              </a:rPr>
              <a:t>(using slice)</a:t>
            </a:r>
            <a:br>
              <a:rPr lang="en-US" sz="3200" b="1" dirty="0">
                <a:solidFill>
                  <a:srgbClr val="00B0F0"/>
                </a:solidFill>
                <a:cs typeface="Arial"/>
              </a:rPr>
            </a:br>
            <a:br>
              <a:rPr lang="en-US" sz="3200" b="1" dirty="0">
                <a:solidFill>
                  <a:srgbClr val="00B0F0"/>
                </a:solidFill>
                <a:cs typeface="Arial"/>
              </a:rPr>
            </a:br>
            <a:r>
              <a:rPr lang="en-US" sz="3200" b="1" dirty="0" err="1">
                <a:solidFill>
                  <a:srgbClr val="00B0F0"/>
                </a:solidFill>
                <a:cs typeface="Arial"/>
              </a:rPr>
              <a:t>Input:Hi</a:t>
            </a:r>
            <a:r>
              <a:rPr lang="en-US" sz="3200" b="1" dirty="0">
                <a:solidFill>
                  <a:srgbClr val="00B0F0"/>
                </a:solidFill>
                <a:cs typeface="Arial"/>
              </a:rPr>
              <a:t> </a:t>
            </a:r>
            <a:r>
              <a:rPr lang="en-US" sz="3200" b="1" dirty="0" err="1">
                <a:solidFill>
                  <a:srgbClr val="00B0F0"/>
                </a:solidFill>
                <a:cs typeface="Arial"/>
              </a:rPr>
              <a:t>Prepbytes</a:t>
            </a:r>
            <a:endParaRPr lang="en-US" sz="1000" b="1" dirty="0" err="1">
              <a:solidFill>
                <a:srgbClr val="000000"/>
              </a:solidFill>
              <a:cs typeface="Arial"/>
            </a:endParaRPr>
          </a:p>
          <a:p>
            <a:endParaRPr lang="en-US" sz="3200" b="1" dirty="0">
              <a:solidFill>
                <a:srgbClr val="00B0F0"/>
              </a:solidFill>
              <a:cs typeface="Arial"/>
            </a:endParaRPr>
          </a:p>
          <a:p>
            <a:r>
              <a:rPr lang="en-US" sz="3200" b="1" dirty="0" err="1">
                <a:solidFill>
                  <a:srgbClr val="00B0F0"/>
                </a:solidFill>
                <a:cs typeface="Arial"/>
              </a:rPr>
              <a:t>Output:Prepbytes</a:t>
            </a:r>
            <a:endParaRPr lang="en-US" sz="3200" b="1" dirty="0">
              <a:solidFill>
                <a:srgbClr val="00B0F0"/>
              </a:solidFill>
              <a:cs typeface="Arial"/>
            </a:endParaRPr>
          </a:p>
          <a:p>
            <a:br>
              <a:rPr lang="en-US" sz="3200" b="1" dirty="0">
                <a:cs typeface="Arial"/>
              </a:rPr>
            </a:br>
            <a:r>
              <a:rPr lang="en-US" sz="3200" b="1" dirty="0">
                <a:cs typeface="Arial"/>
              </a:rPr>
              <a:t>I am </a:t>
            </a:r>
            <a:r>
              <a:rPr lang="en-US" sz="3200" b="1" dirty="0" err="1">
                <a:cs typeface="Arial"/>
              </a:rPr>
              <a:t>utkarsh</a:t>
            </a:r>
            <a:br>
              <a:rPr lang="en-US" sz="3200" b="1" dirty="0">
                <a:cs typeface="Arial"/>
              </a:rPr>
            </a:br>
            <a:br>
              <a:rPr lang="en-US" sz="3200" b="1" dirty="0">
                <a:cs typeface="Arial"/>
              </a:rPr>
            </a:br>
            <a:endParaRPr lang="en-US" sz="1000" b="1">
              <a:cs typeface="Arial"/>
            </a:endParaRPr>
          </a:p>
        </p:txBody>
      </p:sp>
    </p:spTree>
    <p:extLst>
      <p:ext uri="{BB962C8B-B14F-4D97-AF65-F5344CB8AC3E}">
        <p14:creationId xmlns:p14="http://schemas.microsoft.com/office/powerpoint/2010/main" val="1182591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6" name="PrepBytes_Logo.png" descr="PrepBytes_Logo.png"/>
          <p:cNvPicPr/>
          <p:nvPr/>
        </p:nvPicPr>
        <p:blipFill>
          <a:blip r:embed="rId2"/>
          <a:stretch/>
        </p:blipFill>
        <p:spPr>
          <a:xfrm>
            <a:off x="10292040" y="485280"/>
            <a:ext cx="2351160" cy="613440"/>
          </a:xfrm>
          <a:prstGeom prst="rect">
            <a:avLst/>
          </a:prstGeom>
          <a:ln w="12700">
            <a:noFill/>
          </a:ln>
          <a:effectLst>
            <a:reflection stA="50000" endPos="40000" dir="5400000" sy="-100000" algn="bl" rotWithShape="0"/>
          </a:effectLst>
        </p:spPr>
      </p:pic>
      <p:sp>
        <p:nvSpPr>
          <p:cNvPr id="337" name="Strings"/>
          <p:cNvSpPr/>
          <p:nvPr/>
        </p:nvSpPr>
        <p:spPr>
          <a:xfrm>
            <a:off x="539640" y="1067040"/>
            <a:ext cx="96012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Regular Expression - RegExp in JS</a:t>
            </a:r>
            <a:endParaRPr lang="en-US" sz="4800" b="0" strike="noStrike" spc="-1">
              <a:latin typeface="Arial"/>
            </a:endParaRPr>
          </a:p>
        </p:txBody>
      </p:sp>
      <p:sp>
        <p:nvSpPr>
          <p:cNvPr id="338" name="Var newMessage = name.slice(7,13);…"/>
          <p:cNvSpPr/>
          <p:nvPr/>
        </p:nvSpPr>
        <p:spPr>
          <a:xfrm>
            <a:off x="637200" y="3632760"/>
            <a:ext cx="11495880" cy="43200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b">
            <a:spAutoFit/>
          </a:bodyPr>
          <a:lstStyle/>
          <a:p>
            <a:pPr>
              <a:lnSpc>
                <a:spcPct val="100000"/>
              </a:lnSpc>
              <a:tabLst>
                <a:tab pos="0" algn="l"/>
              </a:tabLst>
            </a:pPr>
            <a:r>
              <a:rPr lang="en-US" sz="2800" b="0" strike="noStrike" spc="-1">
                <a:solidFill>
                  <a:srgbClr val="56C1FF"/>
                </a:solidFill>
                <a:latin typeface="Courier New"/>
                <a:ea typeface="Courier New"/>
              </a:rPr>
              <a:t>Regular Expression are patterns used to match character combinations in string</a:t>
            </a:r>
            <a:endParaRPr lang="en-US" sz="2800" b="0" strike="noStrike" spc="-1">
              <a:latin typeface="Arial"/>
            </a:endParaRPr>
          </a:p>
          <a:p>
            <a:pPr>
              <a:lnSpc>
                <a:spcPct val="100000"/>
              </a:lnSpc>
              <a:tabLst>
                <a:tab pos="0" algn="l"/>
              </a:tabLst>
            </a:pPr>
            <a:endParaRPr lang="en-US" sz="2800" b="0" strike="noStrike" spc="-1">
              <a:latin typeface="Arial"/>
            </a:endParaRPr>
          </a:p>
          <a:p>
            <a:pPr marL="388800" indent="-388800">
              <a:lnSpc>
                <a:spcPct val="100000"/>
              </a:lnSpc>
              <a:buClr>
                <a:srgbClr val="56C1FF"/>
              </a:buClr>
              <a:buSzPct val="145000"/>
              <a:buFont typeface="Symbol"/>
              <a:buChar char=""/>
              <a:tabLst>
                <a:tab pos="0" algn="l"/>
              </a:tabLst>
            </a:pPr>
            <a:r>
              <a:rPr lang="en-US" sz="2800" b="0" strike="noStrike" spc="-1">
                <a:solidFill>
                  <a:srgbClr val="56C1FF"/>
                </a:solidFill>
                <a:latin typeface="Courier New"/>
                <a:ea typeface="Courier New"/>
              </a:rPr>
              <a:t>^ : It matches the position just before the first character of the string.</a:t>
            </a:r>
            <a:endParaRPr lang="en-US" sz="2800" b="0" strike="noStrike" spc="-1">
              <a:latin typeface="Arial"/>
            </a:endParaRPr>
          </a:p>
          <a:p>
            <a:pPr marL="388800" indent="-388800">
              <a:lnSpc>
                <a:spcPct val="100000"/>
              </a:lnSpc>
              <a:buClr>
                <a:srgbClr val="56C1FF"/>
              </a:buClr>
              <a:buSzPct val="145000"/>
              <a:buFont typeface="Symbol"/>
              <a:buChar char=""/>
              <a:tabLst>
                <a:tab pos="0" algn="l"/>
              </a:tabLst>
            </a:pPr>
            <a:r>
              <a:rPr lang="en-US" sz="2800" b="0" strike="noStrike" spc="-1">
                <a:solidFill>
                  <a:srgbClr val="56C1FF"/>
                </a:solidFill>
                <a:latin typeface="Courier New"/>
                <a:ea typeface="Courier New"/>
              </a:rPr>
              <a:t>$ : It matches the position just after the last character of the string.</a:t>
            </a:r>
            <a:endParaRPr lang="en-US" sz="2800" b="0" strike="noStrike" spc="-1">
              <a:latin typeface="Arial"/>
            </a:endParaRPr>
          </a:p>
          <a:p>
            <a:pPr marL="388800" indent="-388800">
              <a:lnSpc>
                <a:spcPct val="100000"/>
              </a:lnSpc>
              <a:buClr>
                <a:srgbClr val="56C1FF"/>
              </a:buClr>
              <a:buSzPct val="145000"/>
              <a:buFont typeface="Symbol"/>
              <a:buChar char=""/>
              <a:tabLst>
                <a:tab pos="0" algn="l"/>
              </a:tabLst>
            </a:pPr>
            <a:r>
              <a:rPr lang="en-US" sz="2800" b="0" strike="noStrike" spc="-1">
                <a:solidFill>
                  <a:srgbClr val="56C1FF"/>
                </a:solidFill>
                <a:latin typeface="Courier New"/>
                <a:ea typeface="Courier New"/>
              </a:rPr>
              <a:t>. : matches a single character. Does not matter what character it is, except newline</a:t>
            </a:r>
            <a:endParaRPr lang="en-US" sz="2800" b="0" strike="noStrike" spc="-1">
              <a:latin typeface="Arial"/>
            </a:endParaRPr>
          </a:p>
          <a:p>
            <a:pPr marL="388800" indent="-388800">
              <a:lnSpc>
                <a:spcPct val="100000"/>
              </a:lnSpc>
              <a:buClr>
                <a:srgbClr val="56C1FF"/>
              </a:buClr>
              <a:buSzPct val="145000"/>
              <a:buFont typeface="Symbol"/>
              <a:buChar char=""/>
              <a:tabLst>
                <a:tab pos="0" algn="l"/>
              </a:tabLst>
            </a:pPr>
            <a:r>
              <a:rPr lang="en-US" sz="2800" b="0" strike="noStrike" spc="-1">
                <a:solidFill>
                  <a:srgbClr val="56C1FF"/>
                </a:solidFill>
                <a:latin typeface="Courier New"/>
                <a:ea typeface="Courier New"/>
              </a:rPr>
              <a:t>* : matches preceding match zero or more times.</a:t>
            </a:r>
            <a:endParaRPr lang="en-US" sz="2800" b="0" strike="noStrike" spc="-1">
              <a:latin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6" name="PrepBytes_Logo.png" descr="PrepBytes_Logo.png"/>
          <p:cNvPicPr/>
          <p:nvPr/>
        </p:nvPicPr>
        <p:blipFill>
          <a:blip r:embed="rId2"/>
          <a:stretch/>
        </p:blipFill>
        <p:spPr>
          <a:xfrm>
            <a:off x="10292040" y="485280"/>
            <a:ext cx="2351160" cy="613440"/>
          </a:xfrm>
          <a:prstGeom prst="rect">
            <a:avLst/>
          </a:prstGeom>
          <a:ln w="12700">
            <a:noFill/>
          </a:ln>
          <a:effectLst>
            <a:reflection stA="50000" endPos="40000" dir="5400000" sy="-100000" algn="bl" rotWithShape="0"/>
          </a:effectLst>
        </p:spPr>
      </p:pic>
      <p:pic>
        <p:nvPicPr>
          <p:cNvPr id="2" name="Picture 2">
            <a:extLst>
              <a:ext uri="{FF2B5EF4-FFF2-40B4-BE49-F238E27FC236}">
                <a16:creationId xmlns:a16="http://schemas.microsoft.com/office/drawing/2014/main" id="{6E805697-6E34-4F36-A2AD-4380441F8DD4}"/>
              </a:ext>
            </a:extLst>
          </p:cNvPr>
          <p:cNvPicPr>
            <a:picLocks noChangeAspect="1"/>
          </p:cNvPicPr>
          <p:nvPr/>
        </p:nvPicPr>
        <p:blipFill>
          <a:blip r:embed="rId3"/>
          <a:stretch>
            <a:fillRect/>
          </a:stretch>
        </p:blipFill>
        <p:spPr>
          <a:xfrm>
            <a:off x="1263794" y="661831"/>
            <a:ext cx="8579204" cy="8599399"/>
          </a:xfrm>
          <a:prstGeom prst="rect">
            <a:avLst/>
          </a:prstGeom>
        </p:spPr>
      </p:pic>
    </p:spTree>
    <p:extLst>
      <p:ext uri="{BB962C8B-B14F-4D97-AF65-F5344CB8AC3E}">
        <p14:creationId xmlns:p14="http://schemas.microsoft.com/office/powerpoint/2010/main" val="1153327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6" name="PrepBytes_Logo.png" descr="PrepBytes_Logo.png"/>
          <p:cNvPicPr/>
          <p:nvPr/>
        </p:nvPicPr>
        <p:blipFill>
          <a:blip r:embed="rId2"/>
          <a:stretch/>
        </p:blipFill>
        <p:spPr>
          <a:xfrm>
            <a:off x="10292040" y="485280"/>
            <a:ext cx="2351160" cy="613440"/>
          </a:xfrm>
          <a:prstGeom prst="rect">
            <a:avLst/>
          </a:prstGeom>
          <a:ln w="12700">
            <a:noFill/>
          </a:ln>
          <a:effectLst>
            <a:reflection stA="50000" endPos="40000" dir="5400000" sy="-100000" algn="bl" rotWithShape="0"/>
          </a:effectLst>
        </p:spPr>
      </p:pic>
      <p:pic>
        <p:nvPicPr>
          <p:cNvPr id="3" name="Picture 3" descr="Graphical user interface&#10;&#10;Description automatically generated">
            <a:extLst>
              <a:ext uri="{FF2B5EF4-FFF2-40B4-BE49-F238E27FC236}">
                <a16:creationId xmlns:a16="http://schemas.microsoft.com/office/drawing/2014/main" id="{2EBED177-A540-42C1-9591-49EE24C742D8}"/>
              </a:ext>
            </a:extLst>
          </p:cNvPr>
          <p:cNvPicPr>
            <a:picLocks noChangeAspect="1"/>
          </p:cNvPicPr>
          <p:nvPr/>
        </p:nvPicPr>
        <p:blipFill>
          <a:blip r:embed="rId3"/>
          <a:stretch>
            <a:fillRect/>
          </a:stretch>
        </p:blipFill>
        <p:spPr>
          <a:xfrm>
            <a:off x="861146" y="1671543"/>
            <a:ext cx="10073545" cy="7686336"/>
          </a:xfrm>
          <a:prstGeom prst="rect">
            <a:avLst/>
          </a:prstGeom>
        </p:spPr>
      </p:pic>
    </p:spTree>
    <p:extLst>
      <p:ext uri="{BB962C8B-B14F-4D97-AF65-F5344CB8AC3E}">
        <p14:creationId xmlns:p14="http://schemas.microsoft.com/office/powerpoint/2010/main" val="2857219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9" name="Indexed Collections -  Arrays"/>
          <p:cNvSpPr/>
          <p:nvPr/>
        </p:nvSpPr>
        <p:spPr>
          <a:xfrm>
            <a:off x="500040" y="1049400"/>
            <a:ext cx="1983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 Arrays</a:t>
            </a:r>
            <a:endParaRPr lang="en-US" sz="4800" b="0" strike="noStrike" spc="-1">
              <a:latin typeface="Arial"/>
            </a:endParaRPr>
          </a:p>
        </p:txBody>
      </p:sp>
      <p:sp>
        <p:nvSpPr>
          <p:cNvPr id="340" name="An array is an ordered list of values that you refer to with a name and an index."/>
          <p:cNvSpPr/>
          <p:nvPr/>
        </p:nvSpPr>
        <p:spPr>
          <a:xfrm>
            <a:off x="603505" y="2905049"/>
            <a:ext cx="9532956" cy="1023062"/>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An array is an ordered list of values that you refer to </a:t>
            </a:r>
            <a:endParaRPr lang="en-US" sz="3200" spc="-1">
              <a:solidFill>
                <a:srgbClr val="000000"/>
              </a:solidFill>
              <a:latin typeface="Arial"/>
              <a:ea typeface="Lucida Grande"/>
            </a:endParaRPr>
          </a:p>
          <a:p>
            <a:pPr>
              <a:lnSpc>
                <a:spcPts val="3900"/>
              </a:lnSpc>
              <a:tabLst>
                <a:tab pos="0" algn="l"/>
              </a:tabLst>
            </a:pPr>
            <a:r>
              <a:rPr lang="en-US" sz="3200" b="0" strike="noStrike" spc="-1">
                <a:solidFill>
                  <a:srgbClr val="56C1FF"/>
                </a:solidFill>
                <a:latin typeface="Lucida Grande"/>
                <a:ea typeface="Lucida Grande"/>
              </a:rPr>
              <a:t>with a name and an index.</a:t>
            </a:r>
            <a:endParaRPr lang="en-US" sz="3200" b="0" strike="noStrike" spc="-1">
              <a:latin typeface="Arial"/>
            </a:endParaRPr>
          </a:p>
        </p:txBody>
      </p:sp>
      <p:graphicFrame>
        <p:nvGraphicFramePr>
          <p:cNvPr id="341" name="Table"/>
          <p:cNvGraphicFramePr/>
          <p:nvPr/>
        </p:nvGraphicFramePr>
        <p:xfrm>
          <a:off x="1530000" y="5996160"/>
          <a:ext cx="9698040" cy="752400"/>
        </p:xfrm>
        <a:graphic>
          <a:graphicData uri="http://schemas.openxmlformats.org/drawingml/2006/table">
            <a:tbl>
              <a:tblPr/>
              <a:tblGrid>
                <a:gridCol w="807840">
                  <a:extLst>
                    <a:ext uri="{9D8B030D-6E8A-4147-A177-3AD203B41FA5}">
                      <a16:colId xmlns:a16="http://schemas.microsoft.com/office/drawing/2014/main" val="20000"/>
                    </a:ext>
                  </a:extLst>
                </a:gridCol>
                <a:gridCol w="807840">
                  <a:extLst>
                    <a:ext uri="{9D8B030D-6E8A-4147-A177-3AD203B41FA5}">
                      <a16:colId xmlns:a16="http://schemas.microsoft.com/office/drawing/2014/main" val="20001"/>
                    </a:ext>
                  </a:extLst>
                </a:gridCol>
                <a:gridCol w="807840">
                  <a:extLst>
                    <a:ext uri="{9D8B030D-6E8A-4147-A177-3AD203B41FA5}">
                      <a16:colId xmlns:a16="http://schemas.microsoft.com/office/drawing/2014/main" val="20002"/>
                    </a:ext>
                  </a:extLst>
                </a:gridCol>
                <a:gridCol w="807840">
                  <a:extLst>
                    <a:ext uri="{9D8B030D-6E8A-4147-A177-3AD203B41FA5}">
                      <a16:colId xmlns:a16="http://schemas.microsoft.com/office/drawing/2014/main" val="20003"/>
                    </a:ext>
                  </a:extLst>
                </a:gridCol>
                <a:gridCol w="807840">
                  <a:extLst>
                    <a:ext uri="{9D8B030D-6E8A-4147-A177-3AD203B41FA5}">
                      <a16:colId xmlns:a16="http://schemas.microsoft.com/office/drawing/2014/main" val="20004"/>
                    </a:ext>
                  </a:extLst>
                </a:gridCol>
                <a:gridCol w="807840">
                  <a:extLst>
                    <a:ext uri="{9D8B030D-6E8A-4147-A177-3AD203B41FA5}">
                      <a16:colId xmlns:a16="http://schemas.microsoft.com/office/drawing/2014/main" val="20005"/>
                    </a:ext>
                  </a:extLst>
                </a:gridCol>
                <a:gridCol w="807840">
                  <a:extLst>
                    <a:ext uri="{9D8B030D-6E8A-4147-A177-3AD203B41FA5}">
                      <a16:colId xmlns:a16="http://schemas.microsoft.com/office/drawing/2014/main" val="20006"/>
                    </a:ext>
                  </a:extLst>
                </a:gridCol>
                <a:gridCol w="807840">
                  <a:extLst>
                    <a:ext uri="{9D8B030D-6E8A-4147-A177-3AD203B41FA5}">
                      <a16:colId xmlns:a16="http://schemas.microsoft.com/office/drawing/2014/main" val="20007"/>
                    </a:ext>
                  </a:extLst>
                </a:gridCol>
                <a:gridCol w="807840">
                  <a:extLst>
                    <a:ext uri="{9D8B030D-6E8A-4147-A177-3AD203B41FA5}">
                      <a16:colId xmlns:a16="http://schemas.microsoft.com/office/drawing/2014/main" val="20008"/>
                    </a:ext>
                  </a:extLst>
                </a:gridCol>
                <a:gridCol w="807840">
                  <a:extLst>
                    <a:ext uri="{9D8B030D-6E8A-4147-A177-3AD203B41FA5}">
                      <a16:colId xmlns:a16="http://schemas.microsoft.com/office/drawing/2014/main" val="20009"/>
                    </a:ext>
                  </a:extLst>
                </a:gridCol>
                <a:gridCol w="807840">
                  <a:extLst>
                    <a:ext uri="{9D8B030D-6E8A-4147-A177-3AD203B41FA5}">
                      <a16:colId xmlns:a16="http://schemas.microsoft.com/office/drawing/2014/main" val="20010"/>
                    </a:ext>
                  </a:extLst>
                </a:gridCol>
                <a:gridCol w="811800">
                  <a:extLst>
                    <a:ext uri="{9D8B030D-6E8A-4147-A177-3AD203B41FA5}">
                      <a16:colId xmlns:a16="http://schemas.microsoft.com/office/drawing/2014/main" val="20011"/>
                    </a:ext>
                  </a:extLst>
                </a:gridCol>
              </a:tblGrid>
              <a:tr h="752400">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11</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34</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45</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56</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78</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89</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90</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54</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67</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78</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54</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tc>
                  <a:txBody>
                    <a:bodyPr/>
                    <a:lstStyle/>
                    <a:p>
                      <a:pPr algn="ctr">
                        <a:lnSpc>
                          <a:spcPct val="100000"/>
                        </a:lnSpc>
                        <a:tabLst>
                          <a:tab pos="0" algn="l"/>
                        </a:tabLst>
                      </a:pPr>
                      <a:r>
                        <a:rPr lang="en-US" sz="2200" b="0" strike="noStrike" spc="-1">
                          <a:solidFill>
                            <a:srgbClr val="000000"/>
                          </a:solidFill>
                          <a:latin typeface="Helvetica Neue Medium"/>
                          <a:ea typeface="Helvetica Neue Medium"/>
                        </a:rPr>
                        <a:t>32</a:t>
                      </a:r>
                      <a:endParaRPr lang="en-US" sz="2200" b="0" strike="noStrike" spc="-1">
                        <a:latin typeface="Arial"/>
                      </a:endParaRPr>
                    </a:p>
                  </a:txBody>
                  <a:tcPr marL="50760" marR="50760" anchor="ctr">
                    <a:lnL w="2880">
                      <a:solidFill>
                        <a:srgbClr val="A6AAA9"/>
                      </a:solidFill>
                    </a:lnL>
                    <a:lnR w="2880">
                      <a:solidFill>
                        <a:srgbClr val="A6AAA9"/>
                      </a:solidFill>
                    </a:lnR>
                    <a:lnT w="2880">
                      <a:solidFill>
                        <a:srgbClr val="A6AAA9"/>
                      </a:solidFill>
                    </a:lnT>
                    <a:lnB w="2880">
                      <a:solidFill>
                        <a:srgbClr val="A6AAA9"/>
                      </a:solidFill>
                    </a:lnB>
                    <a:solidFill>
                      <a:srgbClr val="EBEBEB"/>
                    </a:solidFill>
                  </a:tcPr>
                </a:tc>
                <a:extLst>
                  <a:ext uri="{0D108BD9-81ED-4DB2-BD59-A6C34878D82A}">
                    <a16:rowId xmlns:a16="http://schemas.microsoft.com/office/drawing/2014/main" val="10000"/>
                  </a:ext>
                </a:extLst>
              </a:tr>
            </a:tbl>
          </a:graphicData>
        </a:graphic>
      </p:graphicFrame>
      <p:sp>
        <p:nvSpPr>
          <p:cNvPr id="342" name="An array is an ordered list of values that you refer to with a name and an index."/>
          <p:cNvSpPr/>
          <p:nvPr/>
        </p:nvSpPr>
        <p:spPr>
          <a:xfrm>
            <a:off x="559891" y="4223729"/>
            <a:ext cx="10307206" cy="1023062"/>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An array is an ordered list of values stored in continuous </a:t>
            </a:r>
            <a:endParaRPr lang="en-US" sz="3200" spc="-1">
              <a:solidFill>
                <a:srgbClr val="000000"/>
              </a:solidFill>
              <a:latin typeface="Arial"/>
              <a:ea typeface="Lucida Grande"/>
            </a:endParaRPr>
          </a:p>
          <a:p>
            <a:pPr>
              <a:lnSpc>
                <a:spcPts val="3900"/>
              </a:lnSpc>
              <a:tabLst>
                <a:tab pos="0" algn="l"/>
              </a:tabLst>
            </a:pPr>
            <a:r>
              <a:rPr lang="en-US" sz="3200" b="0" strike="noStrike" spc="-1">
                <a:solidFill>
                  <a:srgbClr val="56C1FF"/>
                </a:solidFill>
                <a:latin typeface="Lucida Grande"/>
                <a:ea typeface="Lucida Grande"/>
              </a:rPr>
              <a:t>memory location.</a:t>
            </a:r>
            <a:endParaRPr lang="en-US" sz="3200" b="0" strike="noStrike" spc="-1">
              <a:latin typeface="Arial"/>
            </a:endParaRPr>
          </a:p>
        </p:txBody>
      </p:sp>
      <p:pic>
        <p:nvPicPr>
          <p:cNvPr id="343"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285360"/>
            <a:ext cx="12490560" cy="1540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arr = new Array(element0, element1,……,elementN)</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arr = Array(element0, element1…elementN)</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arr = [element1, element2, element3]</a:t>
            </a:r>
            <a:endParaRPr lang="en-US" sz="3200" b="0" strike="noStrike" spc="-1">
              <a:latin typeface="Arial"/>
            </a:endParaRPr>
          </a:p>
        </p:txBody>
      </p:sp>
      <p:sp>
        <p:nvSpPr>
          <p:cNvPr id="346" name="Let arr = new Array(arrayLength)…"/>
          <p:cNvSpPr/>
          <p:nvPr/>
        </p:nvSpPr>
        <p:spPr>
          <a:xfrm>
            <a:off x="632880" y="5277960"/>
            <a:ext cx="7857720" cy="1540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arr = new Array(arrayLength)</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arr = Array(arrayLength)</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arr = []</a:t>
            </a:r>
            <a:endParaRPr lang="en-US" sz="3200" b="0" strike="noStrike" spc="-1">
              <a:latin typeface="Arial"/>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a:extLst>
              <a:ext uri="{FF2B5EF4-FFF2-40B4-BE49-F238E27FC236}">
                <a16:creationId xmlns:a16="http://schemas.microsoft.com/office/drawing/2014/main" id="{16E784E5-56CC-4C84-A6AA-E3314C839DD9}"/>
              </a:ext>
            </a:extLst>
          </p:cNvPr>
          <p:cNvPicPr>
            <a:picLocks noChangeAspect="1"/>
          </p:cNvPicPr>
          <p:nvPr/>
        </p:nvPicPr>
        <p:blipFill>
          <a:blip r:embed="rId3"/>
          <a:stretch>
            <a:fillRect/>
          </a:stretch>
        </p:blipFill>
        <p:spPr>
          <a:xfrm>
            <a:off x="2008692" y="2547130"/>
            <a:ext cx="9245600" cy="7000153"/>
          </a:xfrm>
          <a:prstGeom prst="rect">
            <a:avLst/>
          </a:prstGeom>
        </p:spPr>
      </p:pic>
    </p:spTree>
    <p:extLst>
      <p:ext uri="{BB962C8B-B14F-4D97-AF65-F5344CB8AC3E}">
        <p14:creationId xmlns:p14="http://schemas.microsoft.com/office/powerpoint/2010/main" val="27577890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10;&#10;Description automatically generated">
            <a:extLst>
              <a:ext uri="{FF2B5EF4-FFF2-40B4-BE49-F238E27FC236}">
                <a16:creationId xmlns:a16="http://schemas.microsoft.com/office/drawing/2014/main" id="{D5005EBC-1742-41B8-AADA-A8B30865D598}"/>
              </a:ext>
            </a:extLst>
          </p:cNvPr>
          <p:cNvPicPr>
            <a:picLocks noChangeAspect="1"/>
          </p:cNvPicPr>
          <p:nvPr/>
        </p:nvPicPr>
        <p:blipFill>
          <a:blip r:embed="rId3"/>
          <a:stretch>
            <a:fillRect/>
          </a:stretch>
        </p:blipFill>
        <p:spPr>
          <a:xfrm>
            <a:off x="2391208" y="2916903"/>
            <a:ext cx="7751259" cy="6157061"/>
          </a:xfrm>
          <a:prstGeom prst="rect">
            <a:avLst/>
          </a:prstGeom>
        </p:spPr>
      </p:pic>
    </p:spTree>
    <p:extLst>
      <p:ext uri="{BB962C8B-B14F-4D97-AF65-F5344CB8AC3E}">
        <p14:creationId xmlns:p14="http://schemas.microsoft.com/office/powerpoint/2010/main" val="366049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4"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45" name="Javascript is a scripting language"/>
          <p:cNvSpPr/>
          <p:nvPr/>
        </p:nvSpPr>
        <p:spPr>
          <a:xfrm>
            <a:off x="745560" y="4713504"/>
            <a:ext cx="6494760" cy="516192"/>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000" b="0" strike="noStrike" spc="-1">
              <a:solidFill>
                <a:srgbClr val="00B0F0"/>
              </a:solidFill>
              <a:latin typeface="Arial"/>
            </a:endParaRPr>
          </a:p>
        </p:txBody>
      </p:sp>
      <p:sp>
        <p:nvSpPr>
          <p:cNvPr id="146"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47" name="alert"/>
          <p:cNvSpPr/>
          <p:nvPr/>
        </p:nvSpPr>
        <p:spPr>
          <a:xfrm>
            <a:off x="362160" y="517320"/>
            <a:ext cx="849564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Stages of a Code Execution</a:t>
            </a:r>
            <a:endParaRPr lang="en-US" sz="4800" b="0" strike="noStrike" spc="-1">
              <a:latin typeface="Arial"/>
            </a:endParaRPr>
          </a:p>
        </p:txBody>
      </p:sp>
      <p:pic>
        <p:nvPicPr>
          <p:cNvPr id="2" name="Picture 2" descr="Diagram&#10;&#10;Description automatically generated">
            <a:extLst>
              <a:ext uri="{FF2B5EF4-FFF2-40B4-BE49-F238E27FC236}">
                <a16:creationId xmlns:a16="http://schemas.microsoft.com/office/drawing/2014/main" id="{EF3F7FFB-5781-497B-8422-41118486D523}"/>
              </a:ext>
            </a:extLst>
          </p:cNvPr>
          <p:cNvPicPr>
            <a:picLocks noChangeAspect="1"/>
          </p:cNvPicPr>
          <p:nvPr/>
        </p:nvPicPr>
        <p:blipFill>
          <a:blip r:embed="rId4"/>
          <a:stretch>
            <a:fillRect/>
          </a:stretch>
        </p:blipFill>
        <p:spPr>
          <a:xfrm>
            <a:off x="981940" y="2847280"/>
            <a:ext cx="11022653" cy="5955591"/>
          </a:xfrm>
          <a:prstGeom prst="rect">
            <a:avLst/>
          </a:prstGeom>
        </p:spPr>
      </p:pic>
    </p:spTree>
    <p:extLst>
      <p:ext uri="{BB962C8B-B14F-4D97-AF65-F5344CB8AC3E}">
        <p14:creationId xmlns:p14="http://schemas.microsoft.com/office/powerpoint/2010/main" val="4236127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10;&#10;Description automatically generated">
            <a:extLst>
              <a:ext uri="{FF2B5EF4-FFF2-40B4-BE49-F238E27FC236}">
                <a16:creationId xmlns:a16="http://schemas.microsoft.com/office/drawing/2014/main" id="{CEB9D217-142D-4D0F-B781-F00D9FF6F652}"/>
              </a:ext>
            </a:extLst>
          </p:cNvPr>
          <p:cNvPicPr>
            <a:picLocks noChangeAspect="1"/>
          </p:cNvPicPr>
          <p:nvPr/>
        </p:nvPicPr>
        <p:blipFill>
          <a:blip r:embed="rId3"/>
          <a:stretch>
            <a:fillRect/>
          </a:stretch>
        </p:blipFill>
        <p:spPr>
          <a:xfrm>
            <a:off x="2189883" y="2616812"/>
            <a:ext cx="8902305" cy="6880369"/>
          </a:xfrm>
          <a:prstGeom prst="rect">
            <a:avLst/>
          </a:prstGeom>
        </p:spPr>
      </p:pic>
    </p:spTree>
    <p:extLst>
      <p:ext uri="{BB962C8B-B14F-4D97-AF65-F5344CB8AC3E}">
        <p14:creationId xmlns:p14="http://schemas.microsoft.com/office/powerpoint/2010/main" val="24492162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a:extLst>
              <a:ext uri="{FF2B5EF4-FFF2-40B4-BE49-F238E27FC236}">
                <a16:creationId xmlns:a16="http://schemas.microsoft.com/office/drawing/2014/main" id="{0069F2AC-6780-4917-BD93-E0A554479B36}"/>
              </a:ext>
            </a:extLst>
          </p:cNvPr>
          <p:cNvPicPr>
            <a:picLocks noChangeAspect="1"/>
          </p:cNvPicPr>
          <p:nvPr/>
        </p:nvPicPr>
        <p:blipFill>
          <a:blip r:embed="rId3"/>
          <a:stretch>
            <a:fillRect/>
          </a:stretch>
        </p:blipFill>
        <p:spPr>
          <a:xfrm>
            <a:off x="2270414" y="2656719"/>
            <a:ext cx="8437848" cy="6800065"/>
          </a:xfrm>
          <a:prstGeom prst="rect">
            <a:avLst/>
          </a:prstGeom>
        </p:spPr>
      </p:pic>
    </p:spTree>
    <p:extLst>
      <p:ext uri="{BB962C8B-B14F-4D97-AF65-F5344CB8AC3E}">
        <p14:creationId xmlns:p14="http://schemas.microsoft.com/office/powerpoint/2010/main" val="369594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A picture containing text&#10;&#10;Description automatically generated">
            <a:extLst>
              <a:ext uri="{FF2B5EF4-FFF2-40B4-BE49-F238E27FC236}">
                <a16:creationId xmlns:a16="http://schemas.microsoft.com/office/drawing/2014/main" id="{FABDB04C-8ED6-478F-921E-92FE26E2281C}"/>
              </a:ext>
            </a:extLst>
          </p:cNvPr>
          <p:cNvPicPr>
            <a:picLocks noChangeAspect="1"/>
          </p:cNvPicPr>
          <p:nvPr/>
        </p:nvPicPr>
        <p:blipFill>
          <a:blip r:embed="rId3"/>
          <a:stretch>
            <a:fillRect/>
          </a:stretch>
        </p:blipFill>
        <p:spPr>
          <a:xfrm>
            <a:off x="2270413" y="2527939"/>
            <a:ext cx="8458042" cy="7058238"/>
          </a:xfrm>
          <a:prstGeom prst="rect">
            <a:avLst/>
          </a:prstGeom>
        </p:spPr>
      </p:pic>
    </p:spTree>
    <p:extLst>
      <p:ext uri="{BB962C8B-B14F-4D97-AF65-F5344CB8AC3E}">
        <p14:creationId xmlns:p14="http://schemas.microsoft.com/office/powerpoint/2010/main" val="4163573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 application&#10;&#10;Description automatically generated">
            <a:extLst>
              <a:ext uri="{FF2B5EF4-FFF2-40B4-BE49-F238E27FC236}">
                <a16:creationId xmlns:a16="http://schemas.microsoft.com/office/drawing/2014/main" id="{AD8C0355-5FA3-41BB-92D5-F18960318265}"/>
              </a:ext>
            </a:extLst>
          </p:cNvPr>
          <p:cNvPicPr>
            <a:picLocks noChangeAspect="1"/>
          </p:cNvPicPr>
          <p:nvPr/>
        </p:nvPicPr>
        <p:blipFill>
          <a:blip r:embed="rId3"/>
          <a:stretch>
            <a:fillRect/>
          </a:stretch>
        </p:blipFill>
        <p:spPr>
          <a:xfrm>
            <a:off x="2210016" y="2785959"/>
            <a:ext cx="7852228" cy="6520407"/>
          </a:xfrm>
          <a:prstGeom prst="rect">
            <a:avLst/>
          </a:prstGeom>
        </p:spPr>
      </p:pic>
    </p:spTree>
    <p:extLst>
      <p:ext uri="{BB962C8B-B14F-4D97-AF65-F5344CB8AC3E}">
        <p14:creationId xmlns:p14="http://schemas.microsoft.com/office/powerpoint/2010/main" val="3620937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a:extLst>
              <a:ext uri="{FF2B5EF4-FFF2-40B4-BE49-F238E27FC236}">
                <a16:creationId xmlns:a16="http://schemas.microsoft.com/office/drawing/2014/main" id="{4C528DA9-E967-4791-BD5E-6BF5AE7EA7D4}"/>
              </a:ext>
            </a:extLst>
          </p:cNvPr>
          <p:cNvPicPr>
            <a:picLocks noChangeAspect="1"/>
          </p:cNvPicPr>
          <p:nvPr/>
        </p:nvPicPr>
        <p:blipFill>
          <a:blip r:embed="rId3"/>
          <a:stretch>
            <a:fillRect/>
          </a:stretch>
        </p:blipFill>
        <p:spPr>
          <a:xfrm>
            <a:off x="2290546" y="2474300"/>
            <a:ext cx="8902305" cy="7065160"/>
          </a:xfrm>
          <a:prstGeom prst="rect">
            <a:avLst/>
          </a:prstGeom>
        </p:spPr>
      </p:pic>
    </p:spTree>
    <p:extLst>
      <p:ext uri="{BB962C8B-B14F-4D97-AF65-F5344CB8AC3E}">
        <p14:creationId xmlns:p14="http://schemas.microsoft.com/office/powerpoint/2010/main" val="12163522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200421"/>
            <a:ext cx="452108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A picture containing table&#10;&#10;Description automatically generated">
            <a:extLst>
              <a:ext uri="{FF2B5EF4-FFF2-40B4-BE49-F238E27FC236}">
                <a16:creationId xmlns:a16="http://schemas.microsoft.com/office/drawing/2014/main" id="{5086DE9D-D6A0-42D3-8F69-316A1D25734F}"/>
              </a:ext>
            </a:extLst>
          </p:cNvPr>
          <p:cNvPicPr>
            <a:picLocks noChangeAspect="1"/>
          </p:cNvPicPr>
          <p:nvPr/>
        </p:nvPicPr>
        <p:blipFill>
          <a:blip r:embed="rId3"/>
          <a:stretch>
            <a:fillRect/>
          </a:stretch>
        </p:blipFill>
        <p:spPr>
          <a:xfrm>
            <a:off x="2693193" y="1568615"/>
            <a:ext cx="8437848" cy="8074551"/>
          </a:xfrm>
          <a:prstGeom prst="rect">
            <a:avLst/>
          </a:prstGeom>
        </p:spPr>
      </p:pic>
    </p:spTree>
    <p:extLst>
      <p:ext uri="{BB962C8B-B14F-4D97-AF65-F5344CB8AC3E}">
        <p14:creationId xmlns:p14="http://schemas.microsoft.com/office/powerpoint/2010/main" val="2807789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401839" y="1146643"/>
            <a:ext cx="1907373"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rgbClr val="FFFFFF"/>
                </a:solidFill>
                <a:latin typeface="Arial"/>
              </a:rPr>
              <a:t>Filter</a:t>
            </a:r>
            <a:endParaRPr lang="en-US" sz="4800" b="0" strike="noStrike" spc="-1">
              <a:solidFill>
                <a:srgbClr val="FFFFFF"/>
              </a:solidFill>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Graphical user interface, application&#10;&#10;Description automatically generated">
            <a:extLst>
              <a:ext uri="{FF2B5EF4-FFF2-40B4-BE49-F238E27FC236}">
                <a16:creationId xmlns:a16="http://schemas.microsoft.com/office/drawing/2014/main" id="{EF6D7671-1189-4057-89FB-1D386615FDA8}"/>
              </a:ext>
            </a:extLst>
          </p:cNvPr>
          <p:cNvPicPr>
            <a:picLocks noChangeAspect="1"/>
          </p:cNvPicPr>
          <p:nvPr/>
        </p:nvPicPr>
        <p:blipFill>
          <a:blip r:embed="rId3"/>
          <a:stretch>
            <a:fillRect/>
          </a:stretch>
        </p:blipFill>
        <p:spPr>
          <a:xfrm>
            <a:off x="518774" y="3870349"/>
            <a:ext cx="11567885" cy="3824134"/>
          </a:xfrm>
          <a:prstGeom prst="rect">
            <a:avLst/>
          </a:prstGeom>
        </p:spPr>
      </p:pic>
    </p:spTree>
    <p:extLst>
      <p:ext uri="{BB962C8B-B14F-4D97-AF65-F5344CB8AC3E}">
        <p14:creationId xmlns:p14="http://schemas.microsoft.com/office/powerpoint/2010/main" val="3116807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401839" y="1146643"/>
            <a:ext cx="1907373"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rgbClr val="FFFFFF"/>
                </a:solidFill>
                <a:latin typeface="Arial"/>
              </a:rPr>
              <a:t>Array</a:t>
            </a:r>
            <a:endParaRPr lang="en-US" sz="4800" b="0" strike="noStrike" spc="-1">
              <a:solidFill>
                <a:srgbClr val="FFFFFF"/>
              </a:solidFill>
              <a:latin typeface="Arial"/>
            </a:endParaRPr>
          </a:p>
        </p:txBody>
      </p:sp>
      <p:sp>
        <p:nvSpPr>
          <p:cNvPr id="345" name="Let arr = new Array(element0, element1,……,elementN)…"/>
          <p:cNvSpPr/>
          <p:nvPr/>
        </p:nvSpPr>
        <p:spPr>
          <a:xfrm>
            <a:off x="633240" y="37782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4" name="Picture 4" descr="A picture containing text, electronics&#10;&#10;Description automatically generated">
            <a:extLst>
              <a:ext uri="{FF2B5EF4-FFF2-40B4-BE49-F238E27FC236}">
                <a16:creationId xmlns:a16="http://schemas.microsoft.com/office/drawing/2014/main" id="{8B842604-29E9-49F9-831D-EB2568B9E0C2}"/>
              </a:ext>
            </a:extLst>
          </p:cNvPr>
          <p:cNvPicPr>
            <a:picLocks noChangeAspect="1"/>
          </p:cNvPicPr>
          <p:nvPr/>
        </p:nvPicPr>
        <p:blipFill>
          <a:blip r:embed="rId3"/>
          <a:stretch>
            <a:fillRect/>
          </a:stretch>
        </p:blipFill>
        <p:spPr>
          <a:xfrm>
            <a:off x="1404720" y="2783449"/>
            <a:ext cx="9467731" cy="6526288"/>
          </a:xfrm>
          <a:prstGeom prst="rect">
            <a:avLst/>
          </a:prstGeom>
        </p:spPr>
      </p:pic>
    </p:spTree>
    <p:extLst>
      <p:ext uri="{BB962C8B-B14F-4D97-AF65-F5344CB8AC3E}">
        <p14:creationId xmlns:p14="http://schemas.microsoft.com/office/powerpoint/2010/main" val="41055906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1049400"/>
            <a:ext cx="1815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10;&#10;Description automatically generated">
            <a:extLst>
              <a:ext uri="{FF2B5EF4-FFF2-40B4-BE49-F238E27FC236}">
                <a16:creationId xmlns:a16="http://schemas.microsoft.com/office/drawing/2014/main" id="{CA4F73B1-DDBA-4E27-942E-0C71FCDF893F}"/>
              </a:ext>
            </a:extLst>
          </p:cNvPr>
          <p:cNvPicPr>
            <a:picLocks noChangeAspect="1"/>
          </p:cNvPicPr>
          <p:nvPr/>
        </p:nvPicPr>
        <p:blipFill>
          <a:blip r:embed="rId3"/>
          <a:stretch>
            <a:fillRect/>
          </a:stretch>
        </p:blipFill>
        <p:spPr>
          <a:xfrm>
            <a:off x="317572" y="3183985"/>
            <a:ext cx="12072730" cy="6168865"/>
          </a:xfrm>
          <a:prstGeom prst="rect">
            <a:avLst/>
          </a:prstGeom>
        </p:spPr>
      </p:pic>
    </p:spTree>
    <p:extLst>
      <p:ext uri="{BB962C8B-B14F-4D97-AF65-F5344CB8AC3E}">
        <p14:creationId xmlns:p14="http://schemas.microsoft.com/office/powerpoint/2010/main" val="39755429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4" name="Indexed Collections -  Arrays"/>
          <p:cNvSpPr/>
          <p:nvPr/>
        </p:nvSpPr>
        <p:spPr>
          <a:xfrm>
            <a:off x="1205640" y="401683"/>
            <a:ext cx="3087328"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a:t>
            </a:r>
            <a:endParaRPr lang="en-US" sz="4800" b="0" strike="noStrike" spc="-1">
              <a:latin typeface="Arial"/>
            </a:endParaRPr>
          </a:p>
        </p:txBody>
      </p:sp>
      <p:sp>
        <p:nvSpPr>
          <p:cNvPr id="346" name="Let arr = new Array(arrayLength)…"/>
          <p:cNvSpPr/>
          <p:nvPr/>
        </p:nvSpPr>
        <p:spPr>
          <a:xfrm>
            <a:off x="632880" y="57708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icon&#10;&#10;Description automatically generated">
            <a:extLst>
              <a:ext uri="{FF2B5EF4-FFF2-40B4-BE49-F238E27FC236}">
                <a16:creationId xmlns:a16="http://schemas.microsoft.com/office/drawing/2014/main" id="{20216121-0AD7-4EC9-8736-89CF98D604DD}"/>
              </a:ext>
            </a:extLst>
          </p:cNvPr>
          <p:cNvPicPr>
            <a:picLocks noChangeAspect="1"/>
          </p:cNvPicPr>
          <p:nvPr/>
        </p:nvPicPr>
        <p:blipFill>
          <a:blip r:embed="rId3"/>
          <a:stretch>
            <a:fillRect/>
          </a:stretch>
        </p:blipFill>
        <p:spPr>
          <a:xfrm>
            <a:off x="2753589" y="1985339"/>
            <a:ext cx="6943507" cy="7599310"/>
          </a:xfrm>
          <a:prstGeom prst="rect">
            <a:avLst/>
          </a:prstGeom>
        </p:spPr>
      </p:pic>
    </p:spTree>
    <p:extLst>
      <p:ext uri="{BB962C8B-B14F-4D97-AF65-F5344CB8AC3E}">
        <p14:creationId xmlns:p14="http://schemas.microsoft.com/office/powerpoint/2010/main" val="327842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9" name="PrepBytes_Logo.png" descr="PrepBytes_Logo.png"/>
          <p:cNvPicPr/>
          <p:nvPr/>
        </p:nvPicPr>
        <p:blipFill>
          <a:blip r:embed="rId2"/>
          <a:stretch/>
        </p:blipFill>
        <p:spPr>
          <a:xfrm>
            <a:off x="10159920" y="884160"/>
            <a:ext cx="2351160" cy="613440"/>
          </a:xfrm>
          <a:prstGeom prst="rect">
            <a:avLst/>
          </a:prstGeom>
          <a:ln w="12700">
            <a:noFill/>
          </a:ln>
          <a:effectLst>
            <a:reflection stA="50000" endPos="40000" dir="5400000" sy="-100000" algn="bl" rotWithShape="0"/>
          </a:effectLst>
        </p:spPr>
      </p:pic>
      <p:sp>
        <p:nvSpPr>
          <p:cNvPr id="150"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pic>
        <p:nvPicPr>
          <p:cNvPr id="151" name="Image" descr="Image"/>
          <p:cNvPicPr/>
          <p:nvPr/>
        </p:nvPicPr>
        <p:blipFill>
          <a:blip r:embed="rId4"/>
          <a:stretch/>
        </p:blipFill>
        <p:spPr>
          <a:xfrm>
            <a:off x="5618520" y="2007000"/>
            <a:ext cx="6171480" cy="5117400"/>
          </a:xfrm>
          <a:prstGeom prst="rect">
            <a:avLst/>
          </a:prstGeom>
          <a:ln w="12700">
            <a:noFill/>
          </a:ln>
        </p:spPr>
      </p:pic>
      <p:sp>
        <p:nvSpPr>
          <p:cNvPr id="152" name="Javascript is a scripting language"/>
          <p:cNvSpPr/>
          <p:nvPr/>
        </p:nvSpPr>
        <p:spPr>
          <a:xfrm>
            <a:off x="695160" y="1306603"/>
            <a:ext cx="4464360" cy="6517835"/>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r>
              <a:rPr lang="en-US" sz="3000" b="1" u="sng" strike="noStrike" spc="-1">
                <a:solidFill>
                  <a:srgbClr val="00A2FF"/>
                </a:solidFill>
                <a:uFillTx/>
                <a:latin typeface="Courier New"/>
                <a:ea typeface="Arial"/>
              </a:rPr>
              <a:t>Compilation :</a:t>
            </a:r>
            <a:r>
              <a:rPr lang="en-US" sz="3000" b="0" strike="noStrike" spc="-1">
                <a:solidFill>
                  <a:srgbClr val="00A2FF"/>
                </a:solidFill>
                <a:latin typeface="Courier New"/>
                <a:ea typeface="Arial"/>
              </a:rPr>
              <a:t> Compilation process means the code will be converted into machine language (10101101..) code and make sure that the source code follows the correct syntax, if the syntax is not followed then the error will be thrown.</a:t>
            </a:r>
            <a:endParaRPr lang="en-US" sz="3000" b="0" strike="noStrike" spc="-1">
              <a:latin typeface="Courier New"/>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8" name="Arrays Methods"/>
          <p:cNvSpPr/>
          <p:nvPr/>
        </p:nvSpPr>
        <p:spPr>
          <a:xfrm>
            <a:off x="665640" y="1305360"/>
            <a:ext cx="4318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 Methods</a:t>
            </a:r>
            <a:endParaRPr lang="en-US" sz="4800" b="0" strike="noStrike" spc="-1">
              <a:latin typeface="Arial"/>
            </a:endParaRPr>
          </a:p>
        </p:txBody>
      </p:sp>
      <p:sp>
        <p:nvSpPr>
          <p:cNvPr id="349" name="let myArr = [1,2,3]…"/>
          <p:cNvSpPr/>
          <p:nvPr/>
        </p:nvSpPr>
        <p:spPr>
          <a:xfrm>
            <a:off x="1673280" y="3560040"/>
            <a:ext cx="4687560" cy="10450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[1,2,3]</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myArr.concat(5,6,7)</a:t>
            </a:r>
            <a:endParaRPr lang="en-US" sz="3200" b="0" strike="noStrike" spc="-1">
              <a:latin typeface="Arial"/>
            </a:endParaRPr>
          </a:p>
        </p:txBody>
      </p:sp>
      <p:sp>
        <p:nvSpPr>
          <p:cNvPr id="350" name="let myArr = [“Hi”,”How”,”Are”,“You”]…"/>
          <p:cNvSpPr/>
          <p:nvPr/>
        </p:nvSpPr>
        <p:spPr>
          <a:xfrm>
            <a:off x="1673640" y="4970160"/>
            <a:ext cx="8832960" cy="10450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[“Hi”,”How”,”Are”,“You”]</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myArr.join(“-”)</a:t>
            </a:r>
            <a:endParaRPr lang="en-US" sz="3200" b="0" strike="noStrike" spc="-1">
              <a:latin typeface="Arial"/>
            </a:endParaRPr>
          </a:p>
        </p:txBody>
      </p:sp>
      <p:pic>
        <p:nvPicPr>
          <p:cNvPr id="35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2" name="Arrays Methods"/>
          <p:cNvSpPr/>
          <p:nvPr/>
        </p:nvSpPr>
        <p:spPr>
          <a:xfrm>
            <a:off x="841320" y="1049400"/>
            <a:ext cx="4318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 Methods</a:t>
            </a:r>
            <a:endParaRPr lang="en-US" sz="4800" b="0" strike="noStrike" spc="-1">
              <a:latin typeface="Arial"/>
            </a:endParaRPr>
          </a:p>
        </p:txBody>
      </p:sp>
      <p:sp>
        <p:nvSpPr>
          <p:cNvPr id="353" name="let myArr = [1,2,3]…"/>
          <p:cNvSpPr/>
          <p:nvPr/>
        </p:nvSpPr>
        <p:spPr>
          <a:xfrm>
            <a:off x="1471320" y="4265280"/>
            <a:ext cx="5419080" cy="3521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[1,2,3]</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myArr.push(7)</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myArr.pop()</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myArr.shift()</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myArr.unshift(‘4’,’5’)</a:t>
            </a:r>
            <a:endParaRPr lang="en-US" sz="3200" b="0" strike="noStrike" spc="-1">
              <a:latin typeface="Arial"/>
            </a:endParaRPr>
          </a:p>
        </p:txBody>
      </p:sp>
      <p:pic>
        <p:nvPicPr>
          <p:cNvPr id="354"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5" name="Arrays Methods"/>
          <p:cNvSpPr/>
          <p:nvPr/>
        </p:nvSpPr>
        <p:spPr>
          <a:xfrm>
            <a:off x="719640" y="629640"/>
            <a:ext cx="4318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Arrays Methods</a:t>
            </a:r>
            <a:endParaRPr lang="en-US" sz="4800" b="0" strike="noStrike" spc="-1">
              <a:latin typeface="Arial"/>
            </a:endParaRPr>
          </a:p>
        </p:txBody>
      </p:sp>
      <p:sp>
        <p:nvSpPr>
          <p:cNvPr id="356" name="let myArr = [1,2,3]…"/>
          <p:cNvSpPr/>
          <p:nvPr/>
        </p:nvSpPr>
        <p:spPr>
          <a:xfrm>
            <a:off x="1729440" y="2752200"/>
            <a:ext cx="9545400" cy="50079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[1,2,3,4,5,6,3]</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myArr.slice(1,3)</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myArr.splice(1,3,’a’,’b’,’c’,’d’)</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myArr.reverse()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myArr.sort()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myArr.indexOf(3)</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myArr.lastIndexOf(3)</a:t>
            </a:r>
            <a:endParaRPr lang="en-US" sz="3200" b="0" strike="noStrike" spc="-1">
              <a:latin typeface="Arial"/>
            </a:endParaRPr>
          </a:p>
        </p:txBody>
      </p:sp>
      <p:pic>
        <p:nvPicPr>
          <p:cNvPr id="35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8" name="For each"/>
          <p:cNvSpPr/>
          <p:nvPr/>
        </p:nvSpPr>
        <p:spPr>
          <a:xfrm>
            <a:off x="897120" y="441360"/>
            <a:ext cx="24566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For each</a:t>
            </a:r>
            <a:endParaRPr lang="en-US" sz="4800" b="0" strike="noStrike" spc="-1">
              <a:latin typeface="Arial"/>
            </a:endParaRPr>
          </a:p>
        </p:txBody>
      </p:sp>
      <p:sp>
        <p:nvSpPr>
          <p:cNvPr id="359" name="let myArr = [“Hi”,”How”,”Are”,“You”]…"/>
          <p:cNvSpPr/>
          <p:nvPr/>
        </p:nvSpPr>
        <p:spPr>
          <a:xfrm>
            <a:off x="1787760" y="3768120"/>
            <a:ext cx="8832960" cy="4512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[“Hi”,”How”,”Are”,“You”]</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myArr.forEach(function(item)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console.log(item)</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myArr.map((item)=&gt;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console.log(item)</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p:txBody>
      </p:sp>
      <p:pic>
        <p:nvPicPr>
          <p:cNvPr id="36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1" name="Filter"/>
          <p:cNvSpPr/>
          <p:nvPr/>
        </p:nvSpPr>
        <p:spPr>
          <a:xfrm>
            <a:off x="1344240" y="901440"/>
            <a:ext cx="14079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Filter</a:t>
            </a:r>
            <a:endParaRPr lang="en-US" sz="4800" b="0" strike="noStrike" spc="-1">
              <a:latin typeface="Arial"/>
            </a:endParaRPr>
          </a:p>
        </p:txBody>
      </p:sp>
      <p:sp>
        <p:nvSpPr>
          <p:cNvPr id="362" name="let myArr = [“Hi”,”How”,”Are”,“You”]…"/>
          <p:cNvSpPr/>
          <p:nvPr/>
        </p:nvSpPr>
        <p:spPr>
          <a:xfrm>
            <a:off x="808920" y="4261320"/>
            <a:ext cx="11027520" cy="20358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[“Hi”,”How”,”Are”,“You”]</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myNewArr = myArr.filter((item)=&gt;</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return typeof item == String)</a:t>
            </a:r>
            <a:endParaRPr lang="en-US" sz="3200" b="0" strike="noStrike" spc="-1">
              <a:latin typeface="Arial"/>
            </a:endParaRPr>
          </a:p>
        </p:txBody>
      </p:sp>
      <p:pic>
        <p:nvPicPr>
          <p:cNvPr id="363"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4" name="Some and Every"/>
          <p:cNvSpPr/>
          <p:nvPr/>
        </p:nvSpPr>
        <p:spPr>
          <a:xfrm>
            <a:off x="976680" y="1049400"/>
            <a:ext cx="4556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Some and Every</a:t>
            </a:r>
            <a:endParaRPr lang="en-US" sz="4800" b="0" strike="noStrike" spc="-1">
              <a:latin typeface="Arial"/>
            </a:endParaRPr>
          </a:p>
        </p:txBody>
      </p:sp>
      <p:sp>
        <p:nvSpPr>
          <p:cNvPr id="365" name="let myArr = [“Hi”,”How”,”Are”,“You”]…"/>
          <p:cNvSpPr/>
          <p:nvPr/>
        </p:nvSpPr>
        <p:spPr>
          <a:xfrm>
            <a:off x="-1370160" y="4256640"/>
            <a:ext cx="16147080" cy="10450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myArr = [“Hi”,”How”,”Are”,“You”]</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let myNewArr = myArr.filter((item)=&gt; return typeof item == String)</a:t>
            </a:r>
            <a:endParaRPr lang="en-US" sz="3200" b="0" strike="noStrike" spc="-1">
              <a:latin typeface="Arial"/>
            </a:endParaRPr>
          </a:p>
        </p:txBody>
      </p:sp>
      <p:pic>
        <p:nvPicPr>
          <p:cNvPr id="366"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7" name="Maps"/>
          <p:cNvSpPr/>
          <p:nvPr/>
        </p:nvSpPr>
        <p:spPr>
          <a:xfrm>
            <a:off x="569160" y="-20520"/>
            <a:ext cx="1543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Maps</a:t>
            </a:r>
            <a:endParaRPr lang="en-US" sz="4800" b="0" strike="noStrike" spc="-1">
              <a:latin typeface="Arial"/>
            </a:endParaRPr>
          </a:p>
        </p:txBody>
      </p:sp>
      <p:sp>
        <p:nvSpPr>
          <p:cNvPr id="368" name="Let sayings = new Map()…"/>
          <p:cNvSpPr/>
          <p:nvPr/>
        </p:nvSpPr>
        <p:spPr>
          <a:xfrm>
            <a:off x="853560" y="1909440"/>
            <a:ext cx="6394680" cy="4512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sayings = new Map()</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sayings.set(‘dog’, ‘woof')</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Saying.set(‘cat’, ‘meow’)</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sayings.size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sayings.get(‘dog’)</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sayings.get(‘fox’)</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sayings.has(‘fox’)</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sayings.delete(‘fox’)</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saying.size</a:t>
            </a:r>
            <a:endParaRPr lang="en-US" sz="3200" b="0" strike="noStrike" spc="-1">
              <a:latin typeface="Arial"/>
            </a:endParaRPr>
          </a:p>
        </p:txBody>
      </p:sp>
      <p:sp>
        <p:nvSpPr>
          <p:cNvPr id="369" name="for(let[key,value] of sayings) {…"/>
          <p:cNvSpPr/>
          <p:nvPr/>
        </p:nvSpPr>
        <p:spPr>
          <a:xfrm>
            <a:off x="880920" y="6766200"/>
            <a:ext cx="10052280" cy="1540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for(let[key,value] of sayings)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console.log(key + ' goes ' + value);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p:txBody>
      </p:sp>
      <p:pic>
        <p:nvPicPr>
          <p:cNvPr id="37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1" name="Maps"/>
          <p:cNvSpPr/>
          <p:nvPr/>
        </p:nvSpPr>
        <p:spPr>
          <a:xfrm>
            <a:off x="1068840" y="943920"/>
            <a:ext cx="1543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Maps</a:t>
            </a:r>
            <a:endParaRPr lang="en-US" sz="4800" b="0" strike="noStrike" spc="-1">
              <a:latin typeface="Arial"/>
            </a:endParaRPr>
          </a:p>
        </p:txBody>
      </p:sp>
      <p:sp>
        <p:nvSpPr>
          <p:cNvPr id="372" name="Let sayings = new Map()…"/>
          <p:cNvSpPr/>
          <p:nvPr/>
        </p:nvSpPr>
        <p:spPr>
          <a:xfrm>
            <a:off x="2051280" y="3054240"/>
            <a:ext cx="6394680" cy="25311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sayings = new Map()</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sayings.set(‘dog’, ‘woof')</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Saying.set(‘cat’, ‘meow’)</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sayings.size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sayings[‘dog’]</a:t>
            </a:r>
            <a:endParaRPr lang="en-US" sz="3200" b="0" strike="noStrike" spc="-1">
              <a:latin typeface="Arial"/>
            </a:endParaRPr>
          </a:p>
        </p:txBody>
      </p:sp>
      <p:sp>
        <p:nvSpPr>
          <p:cNvPr id="373" name="Map.forEach()"/>
          <p:cNvSpPr/>
          <p:nvPr/>
        </p:nvSpPr>
        <p:spPr>
          <a:xfrm>
            <a:off x="2055960" y="6790320"/>
            <a:ext cx="322452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map.forEach()</a:t>
            </a:r>
            <a:endParaRPr lang="en-US" sz="3200" b="0" strike="noStrike" spc="-1">
              <a:latin typeface="Arial"/>
            </a:endParaRPr>
          </a:p>
        </p:txBody>
      </p:sp>
      <p:pic>
        <p:nvPicPr>
          <p:cNvPr id="374"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5" name="Sets"/>
          <p:cNvSpPr/>
          <p:nvPr/>
        </p:nvSpPr>
        <p:spPr>
          <a:xfrm>
            <a:off x="656280" y="548640"/>
            <a:ext cx="12740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Sets</a:t>
            </a:r>
            <a:endParaRPr lang="en-US" sz="4800" b="0" strike="noStrike" spc="-1">
              <a:latin typeface="Arial"/>
            </a:endParaRPr>
          </a:p>
        </p:txBody>
      </p:sp>
      <p:sp>
        <p:nvSpPr>
          <p:cNvPr id="376" name="Let mySet = new Set();…"/>
          <p:cNvSpPr/>
          <p:nvPr/>
        </p:nvSpPr>
        <p:spPr>
          <a:xfrm>
            <a:off x="946440" y="2987280"/>
            <a:ext cx="5419080" cy="10450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let mySet = new Set();</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myset.add(1)</a:t>
            </a:r>
            <a:endParaRPr lang="en-US" sz="3200" b="0" strike="noStrike" spc="-1">
              <a:latin typeface="Arial"/>
            </a:endParaRPr>
          </a:p>
        </p:txBody>
      </p:sp>
      <p:sp>
        <p:nvSpPr>
          <p:cNvPr id="377" name="for(let[key,value] of sayings) {…"/>
          <p:cNvSpPr/>
          <p:nvPr/>
        </p:nvSpPr>
        <p:spPr>
          <a:xfrm>
            <a:off x="930600" y="4475520"/>
            <a:ext cx="10052280" cy="1540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for(let[key,value] of sayings)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console.log(key + ' goes ' + value);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p:txBody>
      </p:sp>
      <p:pic>
        <p:nvPicPr>
          <p:cNvPr id="37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5" name="Sets"/>
          <p:cNvSpPr/>
          <p:nvPr/>
        </p:nvSpPr>
        <p:spPr>
          <a:xfrm>
            <a:off x="637381" y="645883"/>
            <a:ext cx="2962696"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dirty="0">
                <a:solidFill>
                  <a:srgbClr val="FFFFFF"/>
                </a:solidFill>
                <a:latin typeface="Arial"/>
              </a:rPr>
              <a:t>Exercise-6</a:t>
            </a:r>
            <a:endParaRPr lang="en-US" sz="4800" b="0" strike="noStrike" spc="-1" dirty="0">
              <a:solidFill>
                <a:srgbClr val="FFFFFF"/>
              </a:solidFill>
              <a:latin typeface="Arial"/>
            </a:endParaRPr>
          </a:p>
        </p:txBody>
      </p:sp>
      <p:sp>
        <p:nvSpPr>
          <p:cNvPr id="376" name="Let mySet = new Set();…"/>
          <p:cNvSpPr/>
          <p:nvPr/>
        </p:nvSpPr>
        <p:spPr>
          <a:xfrm>
            <a:off x="946440" y="323248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dirty="0">
              <a:solidFill>
                <a:srgbClr val="FAE232"/>
              </a:solidFill>
              <a:latin typeface="Courier New"/>
            </a:endParaRPr>
          </a:p>
        </p:txBody>
      </p:sp>
      <p:sp>
        <p:nvSpPr>
          <p:cNvPr id="377" name="for(let[key,value] of sayings) {…"/>
          <p:cNvSpPr/>
          <p:nvPr/>
        </p:nvSpPr>
        <p:spPr>
          <a:xfrm>
            <a:off x="930600" y="496840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dirty="0">
              <a:solidFill>
                <a:srgbClr val="FAE232"/>
              </a:solidFill>
              <a:latin typeface="Courier New"/>
            </a:endParaRPr>
          </a:p>
        </p:txBody>
      </p:sp>
      <p:pic>
        <p:nvPicPr>
          <p:cNvPr id="37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2" name="TextBox 1">
            <a:extLst>
              <a:ext uri="{FF2B5EF4-FFF2-40B4-BE49-F238E27FC236}">
                <a16:creationId xmlns:a16="http://schemas.microsoft.com/office/drawing/2014/main" id="{AB86E313-12F1-4273-B571-9452DE7E9866}"/>
              </a:ext>
            </a:extLst>
          </p:cNvPr>
          <p:cNvSpPr txBox="1"/>
          <p:nvPr/>
        </p:nvSpPr>
        <p:spPr>
          <a:xfrm>
            <a:off x="439954" y="2554492"/>
            <a:ext cx="125371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B0F0"/>
                </a:solidFill>
                <a:cs typeface="Arial"/>
              </a:rPr>
              <a:t>Problem: you are provided an array of integer you have to print the sum of array.</a:t>
            </a:r>
            <a:br>
              <a:rPr lang="en-US" sz="3200" b="1" dirty="0">
                <a:cs typeface="Arial"/>
              </a:rPr>
            </a:br>
            <a:br>
              <a:rPr lang="en-US" sz="3200" b="1" dirty="0">
                <a:cs typeface="Arial"/>
              </a:rPr>
            </a:br>
            <a:r>
              <a:rPr lang="en-US" sz="3200" b="1" dirty="0">
                <a:solidFill>
                  <a:srgbClr val="00B0F0"/>
                </a:solidFill>
                <a:cs typeface="Arial"/>
              </a:rPr>
              <a:t>Input:</a:t>
            </a:r>
            <a:br>
              <a:rPr lang="en-US" sz="3200" b="1" dirty="0">
                <a:cs typeface="Arial"/>
              </a:rPr>
            </a:br>
            <a:r>
              <a:rPr lang="en-US" sz="3200" b="1" dirty="0">
                <a:solidFill>
                  <a:srgbClr val="00B0F0"/>
                </a:solidFill>
                <a:cs typeface="Arial"/>
              </a:rPr>
              <a:t>1 2 3 4</a:t>
            </a:r>
            <a:br>
              <a:rPr lang="en-US" sz="3200" b="1" dirty="0">
                <a:cs typeface="Arial"/>
              </a:rPr>
            </a:br>
            <a:br>
              <a:rPr lang="en-US" sz="3200" b="1" dirty="0">
                <a:cs typeface="Arial"/>
              </a:rPr>
            </a:br>
            <a:r>
              <a:rPr lang="en-US" sz="3200" b="1" dirty="0">
                <a:solidFill>
                  <a:srgbClr val="00B0F0"/>
                </a:solidFill>
                <a:cs typeface="Arial"/>
              </a:rPr>
              <a:t>Output:10</a:t>
            </a:r>
            <a:br>
              <a:rPr lang="en-US" sz="1000" b="1" dirty="0">
                <a:cs typeface="Arial"/>
              </a:rPr>
            </a:br>
            <a:r>
              <a:rPr lang="en-US" sz="1000" b="1" dirty="0">
                <a:cs typeface="Arial"/>
              </a:rPr>
              <a:t>10</a:t>
            </a:r>
            <a:endParaRPr lang="en-US" dirty="0"/>
          </a:p>
        </p:txBody>
      </p:sp>
    </p:spTree>
    <p:extLst>
      <p:ext uri="{BB962C8B-B14F-4D97-AF65-F5344CB8AC3E}">
        <p14:creationId xmlns:p14="http://schemas.microsoft.com/office/powerpoint/2010/main" val="98666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3" name="PrepBytes_Logo.png" descr="PrepBytes_Logo.png"/>
          <p:cNvPicPr/>
          <p:nvPr/>
        </p:nvPicPr>
        <p:blipFill>
          <a:blip r:embed="rId2"/>
          <a:stretch/>
        </p:blipFill>
        <p:spPr>
          <a:xfrm>
            <a:off x="10227240" y="451800"/>
            <a:ext cx="2351160" cy="613440"/>
          </a:xfrm>
          <a:prstGeom prst="rect">
            <a:avLst/>
          </a:prstGeom>
          <a:ln w="12700">
            <a:noFill/>
          </a:ln>
          <a:effectLst>
            <a:reflection stA="50000" endPos="40000" dir="5400000" sy="-100000" algn="bl" rotWithShape="0"/>
          </a:effectLst>
        </p:spPr>
      </p:pic>
      <p:sp>
        <p:nvSpPr>
          <p:cNvPr id="154"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55" name="alert"/>
          <p:cNvSpPr/>
          <p:nvPr/>
        </p:nvSpPr>
        <p:spPr>
          <a:xfrm>
            <a:off x="-867240" y="165960"/>
            <a:ext cx="69678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Engine</a:t>
            </a:r>
            <a:endParaRPr lang="en-US" sz="4800" b="0" strike="noStrike" spc="-1">
              <a:latin typeface="Arial"/>
            </a:endParaRPr>
          </a:p>
        </p:txBody>
      </p:sp>
      <p:sp>
        <p:nvSpPr>
          <p:cNvPr id="156" name="Execution Context…"/>
          <p:cNvSpPr/>
          <p:nvPr/>
        </p:nvSpPr>
        <p:spPr>
          <a:xfrm>
            <a:off x="913680" y="1527065"/>
            <a:ext cx="11176560" cy="1067051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471805" indent="-471805">
              <a:lnSpc>
                <a:spcPct val="120000"/>
              </a:lnSpc>
              <a:buClr>
                <a:srgbClr val="0082CC"/>
              </a:buClr>
              <a:buSzPct val="145000"/>
              <a:buFont typeface="Symbol"/>
              <a:buChar char=""/>
            </a:pPr>
            <a:r>
              <a:rPr lang="en-US" sz="3400" b="0" strike="noStrike" spc="-1">
                <a:solidFill>
                  <a:srgbClr val="0082CC"/>
                </a:solidFill>
                <a:latin typeface="Courier New"/>
                <a:ea typeface="Helvetica Neue Medium"/>
              </a:rPr>
              <a:t>Now to run JS code we need JS engine, earlier it was believed that JS code can be run only in browser and only client side applications can be created.</a:t>
            </a:r>
            <a:endParaRPr lang="en-US" sz="3400" b="0" strike="noStrike" spc="-1">
              <a:latin typeface="Courier New"/>
            </a:endParaRPr>
          </a:p>
          <a:p>
            <a:pPr marL="471805" indent="-471805">
              <a:lnSpc>
                <a:spcPct val="120000"/>
              </a:lnSpc>
              <a:buClr>
                <a:srgbClr val="0082CC"/>
              </a:buClr>
              <a:buSzPct val="145000"/>
              <a:buFont typeface="Symbol"/>
              <a:buChar char=""/>
            </a:pPr>
            <a:r>
              <a:rPr lang="en-US" sz="3400" b="0" strike="noStrike" spc="-1">
                <a:solidFill>
                  <a:srgbClr val="0082CC"/>
                </a:solidFill>
                <a:latin typeface="Courier New"/>
                <a:ea typeface="Helvetica Neue Medium"/>
              </a:rPr>
              <a:t>So all the browsers are having their own JS engines to run JS code.</a:t>
            </a:r>
            <a:endParaRPr lang="en-US" sz="3400" b="0" strike="noStrike" spc="-1">
              <a:latin typeface="Courier New"/>
            </a:endParaRPr>
          </a:p>
          <a:p>
            <a:pPr marL="471805" indent="-471805">
              <a:lnSpc>
                <a:spcPct val="120000"/>
              </a:lnSpc>
              <a:buClr>
                <a:srgbClr val="0082CC"/>
              </a:buClr>
              <a:buSzPct val="145000"/>
              <a:buFont typeface="Symbol"/>
              <a:buChar char=""/>
            </a:pPr>
            <a:r>
              <a:rPr lang="en-US" sz="3400" b="0" strike="noStrike" spc="-1">
                <a:solidFill>
                  <a:srgbClr val="0082CC"/>
                </a:solidFill>
                <a:latin typeface="Courier New"/>
                <a:ea typeface="Helvetica Neue Medium"/>
              </a:rPr>
              <a:t>Later Ryan Dahl wrote some C++ and tried to run it using JS Engine, and it worked and we call it Node.JS.</a:t>
            </a:r>
            <a:endParaRPr lang="en-US" sz="3400" b="0" strike="noStrike" spc="-1">
              <a:latin typeface="Courier New"/>
            </a:endParaRPr>
          </a:p>
          <a:p>
            <a:pPr marL="471805" indent="-471805">
              <a:lnSpc>
                <a:spcPct val="120000"/>
              </a:lnSpc>
              <a:buClr>
                <a:srgbClr val="0082CC"/>
              </a:buClr>
              <a:buSzPct val="145000"/>
              <a:buFont typeface="Symbol"/>
              <a:buChar char=""/>
            </a:pPr>
            <a:r>
              <a:rPr lang="en-US" sz="3400" b="0" strike="noStrike" spc="-1">
                <a:solidFill>
                  <a:srgbClr val="0082CC"/>
                </a:solidFill>
                <a:latin typeface="Courier New"/>
                <a:ea typeface="Helvetica Neue Medium"/>
              </a:rPr>
              <a:t>So JS can be used for client-side application and server-side application as well, it just requires JS engine to run the code.</a:t>
            </a:r>
            <a:endParaRPr lang="en-US" sz="3400" b="0" strike="noStrike" spc="-1">
              <a:latin typeface="Courier New"/>
            </a:endParaRPr>
          </a:p>
          <a:p>
            <a:pPr>
              <a:lnSpc>
                <a:spcPct val="120000"/>
              </a:lnSpc>
            </a:pPr>
            <a:endParaRPr lang="en-US" sz="3400" b="0" strike="noStrike" spc="-1">
              <a:latin typeface="Arial"/>
            </a:endParaRPr>
          </a:p>
          <a:p>
            <a:pPr>
              <a:lnSpc>
                <a:spcPct val="120000"/>
              </a:lnSpc>
              <a:tabLst>
                <a:tab pos="0" algn="l"/>
              </a:tabLst>
            </a:pPr>
            <a:endParaRPr lang="en-US" sz="3400" b="0" strike="noStrike" spc="-1">
              <a:latin typeface="Arial"/>
            </a:endParaRPr>
          </a:p>
          <a:p>
            <a:pPr>
              <a:lnSpc>
                <a:spcPct val="120000"/>
              </a:lnSpc>
              <a:tabLst>
                <a:tab pos="0" algn="l"/>
              </a:tabLst>
            </a:pPr>
            <a:endParaRPr lang="en-US" sz="3400" b="0" strike="noStrike" spc="-1">
              <a:latin typeface="Arial"/>
            </a:endParaRPr>
          </a:p>
          <a:p>
            <a:pPr>
              <a:lnSpc>
                <a:spcPct val="120000"/>
              </a:lnSpc>
              <a:tabLst>
                <a:tab pos="0" algn="l"/>
              </a:tabLst>
            </a:pPr>
            <a:endParaRPr lang="en-US" sz="3400" b="0" strike="noStrike" spc="-1">
              <a:latin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9" name="Collections/Data structures in Javascript"/>
          <p:cNvSpPr/>
          <p:nvPr/>
        </p:nvSpPr>
        <p:spPr>
          <a:xfrm>
            <a:off x="1906200" y="3788280"/>
            <a:ext cx="87660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8400" b="0" strike="noStrike" spc="-1">
                <a:solidFill>
                  <a:srgbClr val="FFFFFF"/>
                </a:solidFill>
                <a:latin typeface="Arial"/>
                <a:ea typeface="Arial"/>
              </a:rPr>
              <a:t>Javascript Objects</a:t>
            </a:r>
            <a:endParaRPr lang="en-US" sz="8400" b="0" strike="noStrike" spc="-1">
              <a:latin typeface="Arial"/>
            </a:endParaRPr>
          </a:p>
        </p:txBody>
      </p:sp>
      <p:pic>
        <p:nvPicPr>
          <p:cNvPr id="38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1" name="Maps"/>
          <p:cNvSpPr/>
          <p:nvPr/>
        </p:nvSpPr>
        <p:spPr>
          <a:xfrm>
            <a:off x="789120" y="707040"/>
            <a:ext cx="50976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What are Objects?</a:t>
            </a:r>
            <a:endParaRPr lang="en-US" sz="4800" b="0" strike="noStrike" spc="-1">
              <a:latin typeface="Arial"/>
            </a:endParaRPr>
          </a:p>
        </p:txBody>
      </p:sp>
      <p:sp>
        <p:nvSpPr>
          <p:cNvPr id="382" name="Let sayings = new Map()…"/>
          <p:cNvSpPr/>
          <p:nvPr/>
        </p:nvSpPr>
        <p:spPr>
          <a:xfrm>
            <a:off x="127305" y="3938380"/>
            <a:ext cx="12982105" cy="1523199"/>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An object is a collection of related data and/or functionality</a:t>
            </a:r>
            <a:endParaRPr lang="en-US" sz="3200" spc="-1">
              <a:solidFill>
                <a:srgbClr val="000000"/>
              </a:solidFill>
              <a:latin typeface="Arial"/>
              <a:ea typeface="Lucida Grande"/>
            </a:endParaRPr>
          </a:p>
          <a:p>
            <a:pPr>
              <a:lnSpc>
                <a:spcPts val="3900"/>
              </a:lnSpc>
              <a:tabLst>
                <a:tab pos="0" algn="l"/>
              </a:tabLst>
            </a:pPr>
            <a:r>
              <a:rPr lang="en-US" sz="3200" spc="-1">
                <a:solidFill>
                  <a:srgbClr val="56C1FF"/>
                </a:solidFill>
                <a:latin typeface="Lucida Grande"/>
                <a:ea typeface="Lucida Grande"/>
              </a:rPr>
              <a:t> </a:t>
            </a:r>
            <a:r>
              <a:rPr lang="en-US" sz="3200" b="0" strike="noStrike" spc="-1">
                <a:solidFill>
                  <a:srgbClr val="56C1FF"/>
                </a:solidFill>
                <a:latin typeface="Lucida Grande"/>
                <a:ea typeface="Lucida Grande"/>
              </a:rPr>
              <a:t>(which usually</a:t>
            </a:r>
            <a:r>
              <a:rPr lang="en-US" sz="3200" spc="-1">
                <a:solidFill>
                  <a:srgbClr val="56C1FF"/>
                </a:solidFill>
                <a:latin typeface="Lucida Grande"/>
                <a:ea typeface="Lucida Grande"/>
              </a:rPr>
              <a:t> </a:t>
            </a:r>
            <a:r>
              <a:rPr lang="en-US" sz="3200" b="0" strike="noStrike" spc="-1">
                <a:solidFill>
                  <a:srgbClr val="56C1FF"/>
                </a:solidFill>
                <a:latin typeface="Lucida Grande"/>
                <a:ea typeface="Lucida Grande"/>
              </a:rPr>
              <a:t>consists of several variables and functions —</a:t>
            </a:r>
            <a:endParaRPr lang="en-US" sz="3200" spc="-1">
              <a:solidFill>
                <a:srgbClr val="000000"/>
              </a:solidFill>
              <a:latin typeface="Arial"/>
              <a:ea typeface="Lucida Grande"/>
            </a:endParaRPr>
          </a:p>
          <a:p>
            <a:pPr>
              <a:lnSpc>
                <a:spcPts val="3900"/>
              </a:lnSpc>
              <a:tabLst>
                <a:tab pos="0" algn="l"/>
              </a:tabLst>
            </a:pPr>
            <a:r>
              <a:rPr lang="en-US" sz="3200" spc="-1">
                <a:solidFill>
                  <a:srgbClr val="56C1FF"/>
                </a:solidFill>
                <a:latin typeface="Lucida Grande"/>
                <a:ea typeface="Lucida Grande"/>
              </a:rPr>
              <a:t> </a:t>
            </a:r>
            <a:r>
              <a:rPr lang="en-US" sz="3200" b="0" strike="noStrike" spc="-1">
                <a:solidFill>
                  <a:srgbClr val="56C1FF"/>
                </a:solidFill>
                <a:latin typeface="Lucida Grande"/>
                <a:ea typeface="Lucida Grande"/>
              </a:rPr>
              <a:t>which are called properties</a:t>
            </a:r>
            <a:r>
              <a:rPr lang="en-US" sz="3200" spc="-1">
                <a:solidFill>
                  <a:srgbClr val="56C1FF"/>
                </a:solidFill>
                <a:latin typeface="Lucida Grande"/>
                <a:ea typeface="Lucida Grande"/>
              </a:rPr>
              <a:t> </a:t>
            </a:r>
            <a:r>
              <a:rPr lang="en-US" sz="3200" b="0" strike="noStrike" spc="-1">
                <a:solidFill>
                  <a:srgbClr val="56C1FF"/>
                </a:solidFill>
                <a:latin typeface="Lucida Grande"/>
                <a:ea typeface="Lucida Grande"/>
              </a:rPr>
              <a:t>and methods when they are inside objects.)</a:t>
            </a:r>
            <a:endParaRPr lang="en-US" sz="3200" b="0" strike="noStrike" spc="-1">
              <a:latin typeface="Arial"/>
            </a:endParaRPr>
          </a:p>
        </p:txBody>
      </p:sp>
      <p:pic>
        <p:nvPicPr>
          <p:cNvPr id="383" name="girl.png" descr="girl.png"/>
          <p:cNvPicPr/>
          <p:nvPr/>
        </p:nvPicPr>
        <p:blipFill>
          <a:blip r:embed="rId2"/>
          <a:stretch/>
        </p:blipFill>
        <p:spPr>
          <a:xfrm>
            <a:off x="10103040" y="6335280"/>
            <a:ext cx="2351160" cy="2351160"/>
          </a:xfrm>
          <a:prstGeom prst="rect">
            <a:avLst/>
          </a:prstGeom>
          <a:ln w="12700">
            <a:noFill/>
          </a:ln>
        </p:spPr>
      </p:pic>
      <p:pic>
        <p:nvPicPr>
          <p:cNvPr id="384" name="PrepBytes_Logo.png" descr="PrepBytes_Logo.png"/>
          <p:cNvPicPr/>
          <p:nvPr/>
        </p:nvPicPr>
        <p:blipFill>
          <a:blip r:embed="rId3"/>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5" name="Maps"/>
          <p:cNvSpPr/>
          <p:nvPr/>
        </p:nvSpPr>
        <p:spPr>
          <a:xfrm>
            <a:off x="382680" y="1049400"/>
            <a:ext cx="2119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Objects</a:t>
            </a:r>
            <a:endParaRPr lang="en-US" sz="4800" b="0" strike="noStrike" spc="-1">
              <a:latin typeface="Arial"/>
            </a:endParaRPr>
          </a:p>
        </p:txBody>
      </p:sp>
      <p:sp>
        <p:nvSpPr>
          <p:cNvPr id="386" name="Let sayings = new Map()…"/>
          <p:cNvSpPr/>
          <p:nvPr/>
        </p:nvSpPr>
        <p:spPr>
          <a:xfrm>
            <a:off x="1069920" y="3047760"/>
            <a:ext cx="9564480" cy="50079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var user=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name: ”Rahul”,</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profession: “Teacher”,</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hobbies: [“Reading”, “Dancing”]</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How to access object keys or attributes</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user.name</a:t>
            </a:r>
            <a:r>
              <a:rPr lang="en-US" sz="3200" b="0" strike="noStrike" spc="-1">
                <a:solidFill>
                  <a:srgbClr val="56C1FF"/>
                </a:solidFill>
                <a:latin typeface="Courier New"/>
                <a:ea typeface="Courier New"/>
              </a:rPr>
              <a:t> gives “Rahul”</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user.profession</a:t>
            </a:r>
            <a:r>
              <a:rPr lang="en-US" sz="3200" b="0" strike="noStrike" spc="-1">
                <a:solidFill>
                  <a:srgbClr val="56C1FF"/>
                </a:solidFill>
                <a:latin typeface="Courier New"/>
                <a:ea typeface="Courier New"/>
              </a:rPr>
              <a:t> gives “Teacher”</a:t>
            </a:r>
            <a:endParaRPr lang="en-US" sz="3200" b="0" strike="noStrike" spc="-1">
              <a:latin typeface="Arial"/>
            </a:endParaRPr>
          </a:p>
        </p:txBody>
      </p:sp>
      <p:pic>
        <p:nvPicPr>
          <p:cNvPr id="38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8" name="Maps"/>
          <p:cNvSpPr/>
          <p:nvPr/>
        </p:nvSpPr>
        <p:spPr>
          <a:xfrm>
            <a:off x="379080" y="878040"/>
            <a:ext cx="2288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Objects </a:t>
            </a:r>
            <a:endParaRPr lang="en-US" sz="4800" b="0" strike="noStrike" spc="-1">
              <a:latin typeface="Arial"/>
            </a:endParaRPr>
          </a:p>
        </p:txBody>
      </p:sp>
      <p:sp>
        <p:nvSpPr>
          <p:cNvPr id="389" name="Let sayings = new Map()…"/>
          <p:cNvSpPr/>
          <p:nvPr/>
        </p:nvSpPr>
        <p:spPr>
          <a:xfrm>
            <a:off x="-64800" y="2901240"/>
            <a:ext cx="13465080" cy="4512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var Rahul=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name: ”Rahul”,</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profession: “Teacher”,</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hobbies: [“Reading”, “Dancing”],</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bio: function()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console.log(`Hi! I am ${name}, my profession is</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${profession})</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p:txBody>
      </p:sp>
      <p:pic>
        <p:nvPicPr>
          <p:cNvPr id="39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8" name="Maps"/>
          <p:cNvSpPr/>
          <p:nvPr/>
        </p:nvSpPr>
        <p:spPr>
          <a:xfrm>
            <a:off x="379080" y="878040"/>
            <a:ext cx="2288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Objects </a:t>
            </a:r>
            <a:endParaRPr lang="en-US" sz="4800" b="0" strike="noStrike" spc="-1">
              <a:latin typeface="Arial"/>
            </a:endParaRPr>
          </a:p>
        </p:txBody>
      </p:sp>
      <p:sp>
        <p:nvSpPr>
          <p:cNvPr id="389" name="Let sayings = new Map()…"/>
          <p:cNvSpPr/>
          <p:nvPr/>
        </p:nvSpPr>
        <p:spPr>
          <a:xfrm>
            <a:off x="-64800" y="488020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9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Graphical user interface, application&#10;&#10;Description automatically generated">
            <a:extLst>
              <a:ext uri="{FF2B5EF4-FFF2-40B4-BE49-F238E27FC236}">
                <a16:creationId xmlns:a16="http://schemas.microsoft.com/office/drawing/2014/main" id="{DAD1F215-F256-498D-A684-1E3D8319B458}"/>
              </a:ext>
            </a:extLst>
          </p:cNvPr>
          <p:cNvPicPr>
            <a:picLocks noChangeAspect="1"/>
          </p:cNvPicPr>
          <p:nvPr/>
        </p:nvPicPr>
        <p:blipFill>
          <a:blip r:embed="rId3"/>
          <a:stretch>
            <a:fillRect/>
          </a:stretch>
        </p:blipFill>
        <p:spPr>
          <a:xfrm>
            <a:off x="2733458" y="2709793"/>
            <a:ext cx="8801336" cy="5786180"/>
          </a:xfrm>
          <a:prstGeom prst="rect">
            <a:avLst/>
          </a:prstGeom>
        </p:spPr>
      </p:pic>
    </p:spTree>
    <p:extLst>
      <p:ext uri="{BB962C8B-B14F-4D97-AF65-F5344CB8AC3E}">
        <p14:creationId xmlns:p14="http://schemas.microsoft.com/office/powerpoint/2010/main" val="660605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8" name="Maps"/>
          <p:cNvSpPr/>
          <p:nvPr/>
        </p:nvSpPr>
        <p:spPr>
          <a:xfrm>
            <a:off x="379080" y="878040"/>
            <a:ext cx="2288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Objects </a:t>
            </a:r>
            <a:endParaRPr lang="en-US" sz="4800" b="0" strike="noStrike" spc="-1">
              <a:latin typeface="Arial"/>
            </a:endParaRPr>
          </a:p>
        </p:txBody>
      </p:sp>
      <p:sp>
        <p:nvSpPr>
          <p:cNvPr id="389" name="Let sayings = new Map()…"/>
          <p:cNvSpPr/>
          <p:nvPr/>
        </p:nvSpPr>
        <p:spPr>
          <a:xfrm>
            <a:off x="-64800" y="488020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FAE232"/>
              </a:solidFill>
              <a:latin typeface="Courier New"/>
            </a:endParaRPr>
          </a:p>
        </p:txBody>
      </p:sp>
      <p:pic>
        <p:nvPicPr>
          <p:cNvPr id="39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 text&#10;&#10;Description automatically generated">
            <a:extLst>
              <a:ext uri="{FF2B5EF4-FFF2-40B4-BE49-F238E27FC236}">
                <a16:creationId xmlns:a16="http://schemas.microsoft.com/office/drawing/2014/main" id="{5537B548-01A0-4D48-BCB8-10E1C816DF57}"/>
              </a:ext>
            </a:extLst>
          </p:cNvPr>
          <p:cNvPicPr>
            <a:picLocks noChangeAspect="1"/>
          </p:cNvPicPr>
          <p:nvPr/>
        </p:nvPicPr>
        <p:blipFill>
          <a:blip r:embed="rId3"/>
          <a:stretch>
            <a:fillRect/>
          </a:stretch>
        </p:blipFill>
        <p:spPr>
          <a:xfrm>
            <a:off x="1787236" y="2429916"/>
            <a:ext cx="9063855" cy="6690210"/>
          </a:xfrm>
          <a:prstGeom prst="rect">
            <a:avLst/>
          </a:prstGeom>
        </p:spPr>
      </p:pic>
    </p:spTree>
    <p:extLst>
      <p:ext uri="{BB962C8B-B14F-4D97-AF65-F5344CB8AC3E}">
        <p14:creationId xmlns:p14="http://schemas.microsoft.com/office/powerpoint/2010/main" val="4044480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1" name="Maps"/>
          <p:cNvSpPr/>
          <p:nvPr/>
        </p:nvSpPr>
        <p:spPr>
          <a:xfrm>
            <a:off x="228600" y="1049400"/>
            <a:ext cx="69249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What are Object Literals?</a:t>
            </a:r>
            <a:endParaRPr lang="en-US" sz="4800" b="0" strike="noStrike" spc="-1">
              <a:latin typeface="Arial"/>
            </a:endParaRPr>
          </a:p>
        </p:txBody>
      </p:sp>
      <p:sp>
        <p:nvSpPr>
          <p:cNvPr id="392" name="Let sayings = new Map()…"/>
          <p:cNvSpPr/>
          <p:nvPr/>
        </p:nvSpPr>
        <p:spPr>
          <a:xfrm>
            <a:off x="527760" y="4910400"/>
            <a:ext cx="12734280" cy="20358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const a = 'rahul';</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b = 24;</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c =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object = { name: a, age: b, personalInfo: c };</a:t>
            </a:r>
            <a:endParaRPr lang="en-US" sz="3200" b="0" strike="noStrike" spc="-1">
              <a:latin typeface="Arial"/>
            </a:endParaRPr>
          </a:p>
        </p:txBody>
      </p:sp>
      <p:sp>
        <p:nvSpPr>
          <p:cNvPr id="393" name="Let sayings = new Map()…"/>
          <p:cNvSpPr/>
          <p:nvPr/>
        </p:nvSpPr>
        <p:spPr>
          <a:xfrm>
            <a:off x="-3340440" y="3389400"/>
            <a:ext cx="2004840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An object initializer is a comma-delimited list of zero or more pairs of property </a:t>
            </a:r>
            <a:endParaRPr lang="en-US" sz="3200" b="0" strike="noStrike" spc="-1">
              <a:latin typeface="Arial"/>
            </a:endParaRPr>
          </a:p>
        </p:txBody>
      </p:sp>
      <p:pic>
        <p:nvPicPr>
          <p:cNvPr id="394"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5" name="Maps"/>
          <p:cNvSpPr/>
          <p:nvPr/>
        </p:nvSpPr>
        <p:spPr>
          <a:xfrm>
            <a:off x="633600" y="765720"/>
            <a:ext cx="7060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Objects using Constructor</a:t>
            </a:r>
            <a:endParaRPr lang="en-US" sz="4800" b="0" strike="noStrike" spc="-1">
              <a:latin typeface="Arial"/>
            </a:endParaRPr>
          </a:p>
        </p:txBody>
      </p:sp>
      <p:pic>
        <p:nvPicPr>
          <p:cNvPr id="396"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397" name="Function without parameters…"/>
          <p:cNvSpPr/>
          <p:nvPr/>
        </p:nvSpPr>
        <p:spPr>
          <a:xfrm>
            <a:off x="966960" y="2424600"/>
            <a:ext cx="10779120" cy="84744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In Javascript, we can create objects using function constructor and class constructor.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Both class and function constructors returns an empty object.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“this” keyword will be associated with the new object.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There will be one prototype object will also be added to this new object. This prototype object contains the information that if newly created object is created by class constructor or function constructor.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8" name="Maps"/>
          <p:cNvSpPr/>
          <p:nvPr/>
        </p:nvSpPr>
        <p:spPr>
          <a:xfrm>
            <a:off x="-349200" y="1036080"/>
            <a:ext cx="1370268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Create objects using Function Constructor</a:t>
            </a:r>
            <a:endParaRPr lang="en-US" sz="4800" b="0" strike="noStrike" spc="-1">
              <a:latin typeface="Arial"/>
            </a:endParaRPr>
          </a:p>
        </p:txBody>
      </p:sp>
      <p:sp>
        <p:nvSpPr>
          <p:cNvPr id="399" name="Let sayings = new Map()…"/>
          <p:cNvSpPr/>
          <p:nvPr/>
        </p:nvSpPr>
        <p:spPr>
          <a:xfrm>
            <a:off x="500760" y="3222000"/>
            <a:ext cx="12002760" cy="3521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FAE232"/>
                </a:solidFill>
                <a:latin typeface="Courier New"/>
                <a:ea typeface="Courier New"/>
              </a:rPr>
              <a:t>function Car(make, model, year)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this.make = make;</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this.model = model;</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this.year = year;</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car1 = new Car('Eagle', 'Talon TSi', 1993);</a:t>
            </a:r>
            <a:endParaRPr lang="en-US" sz="3200" b="0" strike="noStrike" spc="-1">
              <a:latin typeface="Arial"/>
            </a:endParaRPr>
          </a:p>
        </p:txBody>
      </p:sp>
      <p:pic>
        <p:nvPicPr>
          <p:cNvPr id="400"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1" name="Maps"/>
          <p:cNvSpPr/>
          <p:nvPr/>
        </p:nvSpPr>
        <p:spPr>
          <a:xfrm>
            <a:off x="-349200" y="1036080"/>
            <a:ext cx="1370268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Create objects using Class Constructor</a:t>
            </a:r>
            <a:endParaRPr lang="en-US" sz="4800" b="0" strike="noStrike" spc="-1">
              <a:latin typeface="Arial"/>
            </a:endParaRPr>
          </a:p>
        </p:txBody>
      </p:sp>
      <p:sp>
        <p:nvSpPr>
          <p:cNvPr id="402" name="Let sayings = new Map()…"/>
          <p:cNvSpPr/>
          <p:nvPr/>
        </p:nvSpPr>
        <p:spPr>
          <a:xfrm>
            <a:off x="2085480" y="3256560"/>
            <a:ext cx="8832960" cy="32396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2400" b="0" strike="noStrike" spc="-1">
                <a:solidFill>
                  <a:srgbClr val="FAE232"/>
                </a:solidFill>
                <a:latin typeface="Courier New"/>
                <a:ea typeface="Courier New"/>
              </a:rPr>
              <a:t>class Rectangle {</a:t>
            </a:r>
            <a:endParaRPr lang="en-US" sz="2400" b="0" strike="noStrike" spc="-1">
              <a:latin typeface="Arial"/>
            </a:endParaRPr>
          </a:p>
          <a:p>
            <a:pPr>
              <a:lnSpc>
                <a:spcPct val="100000"/>
              </a:lnSpc>
              <a:tabLst>
                <a:tab pos="0" algn="l"/>
              </a:tabLst>
            </a:pPr>
            <a:r>
              <a:rPr lang="en-US" sz="2400" b="0" strike="noStrike" spc="-1">
                <a:solidFill>
                  <a:srgbClr val="FAE232"/>
                </a:solidFill>
                <a:latin typeface="Courier New"/>
                <a:ea typeface="Courier New"/>
              </a:rPr>
              <a:t>  constructor(height, width) {</a:t>
            </a:r>
            <a:endParaRPr lang="en-US" sz="2400" b="0" strike="noStrike" spc="-1">
              <a:latin typeface="Arial"/>
            </a:endParaRPr>
          </a:p>
          <a:p>
            <a:pPr>
              <a:lnSpc>
                <a:spcPct val="100000"/>
              </a:lnSpc>
              <a:tabLst>
                <a:tab pos="0" algn="l"/>
              </a:tabLst>
            </a:pPr>
            <a:r>
              <a:rPr lang="en-US" sz="2400" b="0" strike="noStrike" spc="-1">
                <a:solidFill>
                  <a:srgbClr val="FAE232"/>
                </a:solidFill>
                <a:latin typeface="Courier New"/>
                <a:ea typeface="Courier New"/>
              </a:rPr>
              <a:t>    this.height = height;</a:t>
            </a:r>
            <a:endParaRPr lang="en-US" sz="2400" b="0" strike="noStrike" spc="-1">
              <a:latin typeface="Arial"/>
            </a:endParaRPr>
          </a:p>
          <a:p>
            <a:pPr>
              <a:lnSpc>
                <a:spcPct val="100000"/>
              </a:lnSpc>
              <a:tabLst>
                <a:tab pos="0" algn="l"/>
              </a:tabLst>
            </a:pPr>
            <a:r>
              <a:rPr lang="en-US" sz="2400" b="0" strike="noStrike" spc="-1">
                <a:solidFill>
                  <a:srgbClr val="FAE232"/>
                </a:solidFill>
                <a:latin typeface="Courier New"/>
                <a:ea typeface="Courier New"/>
              </a:rPr>
              <a:t>    this.width = width;</a:t>
            </a:r>
            <a:endParaRPr lang="en-US" sz="2400" b="0" strike="noStrike" spc="-1">
              <a:latin typeface="Arial"/>
            </a:endParaRPr>
          </a:p>
          <a:p>
            <a:pPr>
              <a:lnSpc>
                <a:spcPct val="100000"/>
              </a:lnSpc>
              <a:tabLst>
                <a:tab pos="0" algn="l"/>
              </a:tabLst>
            </a:pPr>
            <a:r>
              <a:rPr lang="en-US" sz="2400" b="0" strike="noStrike" spc="-1">
                <a:solidFill>
                  <a:srgbClr val="FAE232"/>
                </a:solidFill>
                <a:latin typeface="Courier New"/>
                <a:ea typeface="Courier New"/>
              </a:rPr>
              <a:t>  }</a:t>
            </a:r>
            <a:endParaRPr lang="en-US" sz="2400" b="0" strike="noStrike" spc="-1">
              <a:latin typeface="Arial"/>
            </a:endParaRPr>
          </a:p>
          <a:p>
            <a:pPr>
              <a:lnSpc>
                <a:spcPct val="100000"/>
              </a:lnSpc>
              <a:tabLst>
                <a:tab pos="0" algn="l"/>
              </a:tabLst>
            </a:pPr>
            <a:r>
              <a:rPr lang="en-US" sz="2400" b="0" strike="noStrike" spc="-1">
                <a:solidFill>
                  <a:srgbClr val="FAE232"/>
                </a:solidFill>
                <a:latin typeface="Courier New"/>
                <a:ea typeface="Courier New"/>
              </a:rPr>
              <a:t>}</a:t>
            </a:r>
            <a:endParaRPr lang="en-US" sz="2400" b="0" strike="noStrike" spc="-1">
              <a:latin typeface="Arial"/>
            </a:endParaRPr>
          </a:p>
          <a:p>
            <a:pPr>
              <a:lnSpc>
                <a:spcPts val="3900"/>
              </a:lnSpc>
              <a:tabLst>
                <a:tab pos="0" algn="l"/>
              </a:tabLst>
            </a:pPr>
            <a:endParaRPr lang="en-US" sz="24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square = new Rectangle(10,10);</a:t>
            </a:r>
            <a:endParaRPr lang="en-US" sz="3200" b="0" strike="noStrike" spc="-1">
              <a:latin typeface="Arial"/>
            </a:endParaRPr>
          </a:p>
        </p:txBody>
      </p:sp>
      <p:pic>
        <p:nvPicPr>
          <p:cNvPr id="403"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7" name="PrepBytes_Logo.png" descr="PrepBytes_Logo.png"/>
          <p:cNvPicPr/>
          <p:nvPr/>
        </p:nvPicPr>
        <p:blipFill>
          <a:blip r:embed="rId2"/>
          <a:stretch/>
        </p:blipFill>
        <p:spPr>
          <a:xfrm>
            <a:off x="10619280" y="33120"/>
            <a:ext cx="2351160" cy="613440"/>
          </a:xfrm>
          <a:prstGeom prst="rect">
            <a:avLst/>
          </a:prstGeom>
          <a:ln w="12700">
            <a:noFill/>
          </a:ln>
          <a:effectLst>
            <a:reflection stA="50000" endPos="40000" dir="5400000" sy="-100000" algn="bl" rotWithShape="0"/>
          </a:effectLst>
        </p:spPr>
      </p:pic>
      <p:sp>
        <p:nvSpPr>
          <p:cNvPr id="158"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pic>
        <p:nvPicPr>
          <p:cNvPr id="159" name="Picture 5" descr="Picture 5"/>
          <p:cNvPicPr/>
          <p:nvPr/>
        </p:nvPicPr>
        <p:blipFill>
          <a:blip r:embed="rId4"/>
          <a:stretch/>
        </p:blipFill>
        <p:spPr>
          <a:xfrm>
            <a:off x="1991520" y="3181680"/>
            <a:ext cx="1843200" cy="1843200"/>
          </a:xfrm>
          <a:prstGeom prst="rect">
            <a:avLst/>
          </a:prstGeom>
          <a:ln w="12700">
            <a:noFill/>
          </a:ln>
        </p:spPr>
      </p:pic>
      <p:sp>
        <p:nvSpPr>
          <p:cNvPr id="160" name="alert"/>
          <p:cNvSpPr/>
          <p:nvPr/>
        </p:nvSpPr>
        <p:spPr>
          <a:xfrm>
            <a:off x="3602520" y="389880"/>
            <a:ext cx="54000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Engine</a:t>
            </a:r>
            <a:endParaRPr lang="en-US" sz="4800" b="0" strike="noStrike" spc="-1">
              <a:latin typeface="Arial"/>
            </a:endParaRPr>
          </a:p>
        </p:txBody>
      </p:sp>
      <p:sp>
        <p:nvSpPr>
          <p:cNvPr id="161" name="Google Chrome = V8 Engine"/>
          <p:cNvSpPr/>
          <p:nvPr/>
        </p:nvSpPr>
        <p:spPr>
          <a:xfrm>
            <a:off x="541080" y="2621880"/>
            <a:ext cx="4744800" cy="466560"/>
          </a:xfrm>
          <a:prstGeom prst="rect">
            <a:avLst/>
          </a:prstGeom>
          <a:noFill/>
          <a:ln w="12700">
            <a:noFill/>
          </a:ln>
        </p:spPr>
        <p:style>
          <a:lnRef idx="0">
            <a:scrgbClr r="0" g="0" b="0"/>
          </a:lnRef>
          <a:fillRef idx="0">
            <a:scrgbClr r="0" g="0" b="0"/>
          </a:fillRef>
          <a:effectRef idx="0">
            <a:scrgbClr r="0" g="0" b="0"/>
          </a:effectRef>
          <a:fontRef idx="minor"/>
        </p:style>
        <p:txBody>
          <a:bodyPr wrap="none" lIns="50760" tIns="50760" rIns="50760" bIns="50760" anchor="ctr">
            <a:spAutoFit/>
          </a:bodyPr>
          <a:lstStyle/>
          <a:p>
            <a:pPr algn="ctr">
              <a:lnSpc>
                <a:spcPct val="100000"/>
              </a:lnSpc>
              <a:tabLst>
                <a:tab pos="0" algn="l"/>
              </a:tabLst>
            </a:pPr>
            <a:r>
              <a:rPr lang="en-US" sz="2400" b="1" strike="noStrike" spc="-1">
                <a:solidFill>
                  <a:srgbClr val="00A2FF"/>
                </a:solidFill>
                <a:latin typeface="Helvetica Neue"/>
                <a:ea typeface="Helvetica Neue"/>
              </a:rPr>
              <a:t>Google Chrome = V8 Engine</a:t>
            </a:r>
            <a:endParaRPr lang="en-US" sz="2400" b="0" strike="noStrike" spc="-1">
              <a:latin typeface="Arial"/>
            </a:endParaRPr>
          </a:p>
        </p:txBody>
      </p:sp>
      <p:sp>
        <p:nvSpPr>
          <p:cNvPr id="162" name="Internet Explorer = Chakra"/>
          <p:cNvSpPr/>
          <p:nvPr/>
        </p:nvSpPr>
        <p:spPr>
          <a:xfrm>
            <a:off x="3915720" y="5983200"/>
            <a:ext cx="4557240" cy="466560"/>
          </a:xfrm>
          <a:prstGeom prst="rect">
            <a:avLst/>
          </a:prstGeom>
          <a:noFill/>
          <a:ln w="12700">
            <a:noFill/>
          </a:ln>
        </p:spPr>
        <p:style>
          <a:lnRef idx="0">
            <a:scrgbClr r="0" g="0" b="0"/>
          </a:lnRef>
          <a:fillRef idx="0">
            <a:scrgbClr r="0" g="0" b="0"/>
          </a:fillRef>
          <a:effectRef idx="0">
            <a:scrgbClr r="0" g="0" b="0"/>
          </a:effectRef>
          <a:fontRef idx="minor"/>
        </p:style>
        <p:txBody>
          <a:bodyPr wrap="none" lIns="50760" tIns="50760" rIns="50760" bIns="50760" anchor="ctr">
            <a:spAutoFit/>
          </a:bodyPr>
          <a:lstStyle/>
          <a:p>
            <a:pPr algn="ctr">
              <a:lnSpc>
                <a:spcPct val="100000"/>
              </a:lnSpc>
              <a:tabLst>
                <a:tab pos="0" algn="l"/>
              </a:tabLst>
            </a:pPr>
            <a:r>
              <a:rPr lang="en-US" sz="2400" b="1" strike="noStrike" spc="-1">
                <a:solidFill>
                  <a:srgbClr val="00A2FF"/>
                </a:solidFill>
                <a:latin typeface="Helvetica Neue"/>
                <a:ea typeface="Helvetica Neue"/>
              </a:rPr>
              <a:t>Internet Explorer = Chakra</a:t>
            </a:r>
            <a:endParaRPr lang="en-US" sz="2400" b="0" strike="noStrike" spc="-1">
              <a:latin typeface="Arial"/>
            </a:endParaRPr>
          </a:p>
        </p:txBody>
      </p:sp>
      <p:sp>
        <p:nvSpPr>
          <p:cNvPr id="163" name="Mozilla Firefox = Spider Monkey Engine"/>
          <p:cNvSpPr/>
          <p:nvPr/>
        </p:nvSpPr>
        <p:spPr>
          <a:xfrm>
            <a:off x="6681600" y="2621880"/>
            <a:ext cx="6616440" cy="466560"/>
          </a:xfrm>
          <a:prstGeom prst="rect">
            <a:avLst/>
          </a:prstGeom>
          <a:noFill/>
          <a:ln w="12700">
            <a:noFill/>
          </a:ln>
        </p:spPr>
        <p:style>
          <a:lnRef idx="0">
            <a:scrgbClr r="0" g="0" b="0"/>
          </a:lnRef>
          <a:fillRef idx="0">
            <a:scrgbClr r="0" g="0" b="0"/>
          </a:fillRef>
          <a:effectRef idx="0">
            <a:scrgbClr r="0" g="0" b="0"/>
          </a:effectRef>
          <a:fontRef idx="minor"/>
        </p:style>
        <p:txBody>
          <a:bodyPr wrap="none" lIns="50760" tIns="50760" rIns="50760" bIns="50760" anchor="ctr">
            <a:spAutoFit/>
          </a:bodyPr>
          <a:lstStyle/>
          <a:p>
            <a:pPr algn="ctr">
              <a:lnSpc>
                <a:spcPct val="100000"/>
              </a:lnSpc>
              <a:tabLst>
                <a:tab pos="0" algn="l"/>
              </a:tabLst>
            </a:pPr>
            <a:r>
              <a:rPr lang="en-US" sz="2400" b="1" strike="noStrike" spc="-1">
                <a:solidFill>
                  <a:srgbClr val="00A2FF"/>
                </a:solidFill>
                <a:latin typeface="Helvetica Neue"/>
                <a:ea typeface="Helvetica Neue"/>
              </a:rPr>
              <a:t>Mozilla Firefox = Spider Monkey Engine</a:t>
            </a:r>
            <a:endParaRPr lang="en-US" sz="2400" b="0" strike="noStrike" spc="-1">
              <a:latin typeface="Arial"/>
            </a:endParaRPr>
          </a:p>
        </p:txBody>
      </p:sp>
      <p:pic>
        <p:nvPicPr>
          <p:cNvPr id="164" name="Image" descr="Image"/>
          <p:cNvPicPr/>
          <p:nvPr/>
        </p:nvPicPr>
        <p:blipFill>
          <a:blip r:embed="rId5"/>
          <a:stretch/>
        </p:blipFill>
        <p:spPr>
          <a:xfrm>
            <a:off x="8884440" y="3289320"/>
            <a:ext cx="1627920" cy="1627920"/>
          </a:xfrm>
          <a:prstGeom prst="rect">
            <a:avLst/>
          </a:prstGeom>
          <a:ln w="12700">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4" name="Maps"/>
          <p:cNvSpPr/>
          <p:nvPr/>
        </p:nvSpPr>
        <p:spPr>
          <a:xfrm>
            <a:off x="-349200" y="1036080"/>
            <a:ext cx="1370268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Object.keys</a:t>
            </a:r>
            <a:endParaRPr lang="en-US" sz="4800" b="0" strike="noStrike" spc="-1">
              <a:latin typeface="Arial"/>
            </a:endParaRPr>
          </a:p>
        </p:txBody>
      </p:sp>
      <p:sp>
        <p:nvSpPr>
          <p:cNvPr id="405" name="Let sayings = new Map()…"/>
          <p:cNvSpPr/>
          <p:nvPr/>
        </p:nvSpPr>
        <p:spPr>
          <a:xfrm>
            <a:off x="2085480" y="2867760"/>
            <a:ext cx="8832960" cy="40172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18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user =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a: 'student',</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b: 42,</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console.log(Object.keys(user));</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expected output: Array ["a", "b"]</a:t>
            </a:r>
            <a:endParaRPr lang="en-US" sz="3200" b="0" strike="noStrike" spc="-1">
              <a:latin typeface="Arial"/>
            </a:endParaRPr>
          </a:p>
        </p:txBody>
      </p:sp>
      <p:pic>
        <p:nvPicPr>
          <p:cNvPr id="406"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7" name="Maps"/>
          <p:cNvSpPr/>
          <p:nvPr/>
        </p:nvSpPr>
        <p:spPr>
          <a:xfrm>
            <a:off x="-349200" y="779400"/>
            <a:ext cx="1370268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Object.values</a:t>
            </a:r>
            <a:endParaRPr lang="en-US" sz="4800" b="0" strike="noStrike" spc="-1">
              <a:latin typeface="Arial"/>
            </a:endParaRPr>
          </a:p>
        </p:txBody>
      </p:sp>
      <p:sp>
        <p:nvSpPr>
          <p:cNvPr id="408" name="Let sayings = new Map()…"/>
          <p:cNvSpPr/>
          <p:nvPr/>
        </p:nvSpPr>
        <p:spPr>
          <a:xfrm>
            <a:off x="1707480" y="3245760"/>
            <a:ext cx="10052280" cy="40172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18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const user = {</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a: 'student',</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b: 24,</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console.log(Object.values(user));</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expected output: Array ["student", 24]</a:t>
            </a:r>
            <a:endParaRPr lang="en-US" sz="3200" b="0" strike="noStrike" spc="-1">
              <a:latin typeface="Arial"/>
            </a:endParaRPr>
          </a:p>
        </p:txBody>
      </p:sp>
      <p:pic>
        <p:nvPicPr>
          <p:cNvPr id="409"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7" name="Maps"/>
          <p:cNvSpPr/>
          <p:nvPr/>
        </p:nvSpPr>
        <p:spPr>
          <a:xfrm>
            <a:off x="-349200" y="876643"/>
            <a:ext cx="5827103"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dirty="0">
                <a:solidFill>
                  <a:srgbClr val="FFFFFF"/>
                </a:solidFill>
                <a:latin typeface="Arial"/>
              </a:rPr>
              <a:t>Exercise-7</a:t>
            </a:r>
            <a:endParaRPr lang="en-US" sz="4800" b="0" strike="noStrike" spc="-1" dirty="0">
              <a:solidFill>
                <a:srgbClr val="FFFFFF"/>
              </a:solidFill>
              <a:latin typeface="Arial"/>
            </a:endParaRPr>
          </a:p>
        </p:txBody>
      </p:sp>
      <p:pic>
        <p:nvPicPr>
          <p:cNvPr id="409"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2" name="TextBox 1">
            <a:extLst>
              <a:ext uri="{FF2B5EF4-FFF2-40B4-BE49-F238E27FC236}">
                <a16:creationId xmlns:a16="http://schemas.microsoft.com/office/drawing/2014/main" id="{0A14A462-7B24-4A4D-9677-3FA4709EA74F}"/>
              </a:ext>
            </a:extLst>
          </p:cNvPr>
          <p:cNvSpPr txBox="1"/>
          <p:nvPr/>
        </p:nvSpPr>
        <p:spPr>
          <a:xfrm>
            <a:off x="419822" y="3359727"/>
            <a:ext cx="109216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B0F0"/>
                </a:solidFill>
                <a:cs typeface="Arial"/>
              </a:rPr>
              <a:t>Question : Create </a:t>
            </a:r>
            <a:r>
              <a:rPr lang="en-US" sz="3200" b="1" dirty="0" err="1">
                <a:solidFill>
                  <a:srgbClr val="00B0F0"/>
                </a:solidFill>
                <a:cs typeface="Arial"/>
              </a:rPr>
              <a:t>a</a:t>
            </a:r>
            <a:r>
              <a:rPr lang="en-US" sz="3200" b="1" dirty="0">
                <a:solidFill>
                  <a:srgbClr val="00B0F0"/>
                </a:solidFill>
                <a:cs typeface="Arial"/>
              </a:rPr>
              <a:t> object using function and class constructor both, and give two properties to it name and age.</a:t>
            </a:r>
            <a:endParaRPr lang="en-US" sz="3200" dirty="0">
              <a:solidFill>
                <a:srgbClr val="00B0F0"/>
              </a:solidFill>
            </a:endParaRPr>
          </a:p>
        </p:txBody>
      </p:sp>
    </p:spTree>
    <p:extLst>
      <p:ext uri="{BB962C8B-B14F-4D97-AF65-F5344CB8AC3E}">
        <p14:creationId xmlns:p14="http://schemas.microsoft.com/office/powerpoint/2010/main" val="24982326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 name="Maps"/>
          <p:cNvSpPr/>
          <p:nvPr/>
        </p:nvSpPr>
        <p:spPr>
          <a:xfrm>
            <a:off x="919440" y="1049400"/>
            <a:ext cx="6112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Spread Operator in JS</a:t>
            </a:r>
            <a:endParaRPr lang="en-US" sz="4800" b="0" strike="noStrike" spc="-1">
              <a:latin typeface="Arial"/>
            </a:endParaRPr>
          </a:p>
        </p:txBody>
      </p:sp>
      <p:sp>
        <p:nvSpPr>
          <p:cNvPr id="411" name="Function without parameters…"/>
          <p:cNvSpPr/>
          <p:nvPr/>
        </p:nvSpPr>
        <p:spPr>
          <a:xfrm>
            <a:off x="993960" y="3054960"/>
            <a:ext cx="10779120" cy="45115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This operator allows an iterable such as an array expression or string where zero or more arguments for function calls are expected or an object expression</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const str = "abc"</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console.log(…str);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Output : “a” “b” “c”</a:t>
            </a:r>
            <a:endParaRPr lang="en-US" sz="3200" b="0" strike="noStrike" spc="-1">
              <a:latin typeface="Arial"/>
            </a:endParaRPr>
          </a:p>
        </p:txBody>
      </p:sp>
      <p:pic>
        <p:nvPicPr>
          <p:cNvPr id="41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 name="Maps"/>
          <p:cNvSpPr/>
          <p:nvPr/>
        </p:nvSpPr>
        <p:spPr>
          <a:xfrm>
            <a:off x="919440" y="223972"/>
            <a:ext cx="6112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Spread Operator in JS</a:t>
            </a:r>
            <a:endParaRPr lang="en-US" sz="4800" b="0" strike="noStrike" spc="-1">
              <a:latin typeface="Arial"/>
            </a:endParaRPr>
          </a:p>
        </p:txBody>
      </p:sp>
      <p:sp>
        <p:nvSpPr>
          <p:cNvPr id="411"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Text&#10;&#10;Description automatically generated">
            <a:extLst>
              <a:ext uri="{FF2B5EF4-FFF2-40B4-BE49-F238E27FC236}">
                <a16:creationId xmlns:a16="http://schemas.microsoft.com/office/drawing/2014/main" id="{6CFDAB8D-8C19-4659-B2E6-8E9B6876BD6B}"/>
              </a:ext>
            </a:extLst>
          </p:cNvPr>
          <p:cNvPicPr>
            <a:picLocks noChangeAspect="1"/>
          </p:cNvPicPr>
          <p:nvPr/>
        </p:nvPicPr>
        <p:blipFill>
          <a:blip r:embed="rId3"/>
          <a:stretch>
            <a:fillRect/>
          </a:stretch>
        </p:blipFill>
        <p:spPr>
          <a:xfrm>
            <a:off x="3075708" y="1501198"/>
            <a:ext cx="7327189" cy="7802809"/>
          </a:xfrm>
          <a:prstGeom prst="rect">
            <a:avLst/>
          </a:prstGeom>
        </p:spPr>
      </p:pic>
    </p:spTree>
    <p:extLst>
      <p:ext uri="{BB962C8B-B14F-4D97-AF65-F5344CB8AC3E}">
        <p14:creationId xmlns:p14="http://schemas.microsoft.com/office/powerpoint/2010/main" val="36873717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3" name="Maps"/>
          <p:cNvSpPr/>
          <p:nvPr/>
        </p:nvSpPr>
        <p:spPr>
          <a:xfrm>
            <a:off x="728640" y="374040"/>
            <a:ext cx="69264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First class functions in JS</a:t>
            </a:r>
            <a:endParaRPr lang="en-US" sz="4800" b="0" strike="noStrike" spc="-1">
              <a:latin typeface="Arial"/>
            </a:endParaRPr>
          </a:p>
        </p:txBody>
      </p:sp>
      <p:sp>
        <p:nvSpPr>
          <p:cNvPr id="414" name="Function without parameters…"/>
          <p:cNvSpPr/>
          <p:nvPr/>
        </p:nvSpPr>
        <p:spPr>
          <a:xfrm>
            <a:off x="993960" y="2299320"/>
            <a:ext cx="10779120" cy="60228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Functions which gets treated as a variable. It can be passed as an argument to other functions, can be returned by another function and can be assigned as a value to a variable.</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const foo = function() {</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          console.log(“Hello World”);</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foo();</a:t>
            </a:r>
            <a:endParaRPr lang="en-US" sz="3200" b="0" strike="noStrike" spc="-1">
              <a:latin typeface="Arial"/>
            </a:endParaRPr>
          </a:p>
          <a:p>
            <a:pPr>
              <a:lnSpc>
                <a:spcPts val="4099"/>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O/P : Hello World</a:t>
            </a:r>
            <a:endParaRPr lang="en-US" sz="3200" b="0" strike="noStrike" spc="-1">
              <a:latin typeface="Arial"/>
            </a:endParaRPr>
          </a:p>
        </p:txBody>
      </p:sp>
      <p:pic>
        <p:nvPicPr>
          <p:cNvPr id="41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3" name="Maps"/>
          <p:cNvSpPr/>
          <p:nvPr/>
        </p:nvSpPr>
        <p:spPr>
          <a:xfrm>
            <a:off x="728640" y="72054"/>
            <a:ext cx="69264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First class functions in JS</a:t>
            </a:r>
            <a:endParaRPr lang="en-US" sz="4800" b="0" strike="noStrike" spc="-1">
              <a:latin typeface="Arial"/>
            </a:endParaRPr>
          </a:p>
        </p:txBody>
      </p:sp>
      <p:sp>
        <p:nvSpPr>
          <p:cNvPr id="414"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5"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Text&#10;&#10;Description automatically generated">
            <a:extLst>
              <a:ext uri="{FF2B5EF4-FFF2-40B4-BE49-F238E27FC236}">
                <a16:creationId xmlns:a16="http://schemas.microsoft.com/office/drawing/2014/main" id="{2900E757-C5A9-4B42-B390-748D59B89BC1}"/>
              </a:ext>
            </a:extLst>
          </p:cNvPr>
          <p:cNvPicPr>
            <a:picLocks noChangeAspect="1"/>
          </p:cNvPicPr>
          <p:nvPr/>
        </p:nvPicPr>
        <p:blipFill>
          <a:blip r:embed="rId3"/>
          <a:stretch>
            <a:fillRect/>
          </a:stretch>
        </p:blipFill>
        <p:spPr>
          <a:xfrm>
            <a:off x="941675" y="1548566"/>
            <a:ext cx="10901490" cy="8054435"/>
          </a:xfrm>
          <a:prstGeom prst="rect">
            <a:avLst/>
          </a:prstGeom>
        </p:spPr>
      </p:pic>
    </p:spTree>
    <p:extLst>
      <p:ext uri="{BB962C8B-B14F-4D97-AF65-F5344CB8AC3E}">
        <p14:creationId xmlns:p14="http://schemas.microsoft.com/office/powerpoint/2010/main" val="38642388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407880" y="374040"/>
            <a:ext cx="7567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Higher order functions in JS</a:t>
            </a:r>
            <a:endParaRPr lang="en-US" sz="4800" b="0" strike="noStrike" spc="-1">
              <a:latin typeface="Arial"/>
            </a:endParaRPr>
          </a:p>
        </p:txBody>
      </p:sp>
      <p:sp>
        <p:nvSpPr>
          <p:cNvPr id="417" name="Function without parameters…"/>
          <p:cNvSpPr/>
          <p:nvPr/>
        </p:nvSpPr>
        <p:spPr>
          <a:xfrm>
            <a:off x="993960" y="2299320"/>
            <a:ext cx="10779120" cy="60228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Functions which receives another function as an argument or returns another function.</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const foo = function() {</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    return function(){</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          console.log(“Hello World”);</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    }</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a:t>
            </a:r>
            <a:endParaRPr lang="en-US" sz="3200" b="0" strike="noStrike" spc="-1">
              <a:latin typeface="Arial"/>
            </a:endParaRPr>
          </a:p>
          <a:p>
            <a:pPr>
              <a:lnSpc>
                <a:spcPts val="3900"/>
              </a:lnSpc>
              <a:tabLst>
                <a:tab pos="0" algn="l"/>
              </a:tabLst>
            </a:pPr>
            <a:r>
              <a:rPr lang="en-US" sz="3200" b="0" strike="noStrike" spc="-1">
                <a:solidFill>
                  <a:srgbClr val="FAE232"/>
                </a:solidFill>
                <a:latin typeface="Lucida Grande"/>
                <a:ea typeface="Lucida Grande"/>
              </a:rPr>
              <a:t>foo()();</a:t>
            </a:r>
            <a:endParaRPr lang="en-US" sz="3200" b="0" strike="noStrike" spc="-1">
              <a:latin typeface="Arial"/>
            </a:endParaRPr>
          </a:p>
          <a:p>
            <a:pPr>
              <a:lnSpc>
                <a:spcPts val="4099"/>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O/P : Hello World</a:t>
            </a:r>
            <a:endParaRPr lang="en-US" sz="3200" b="0" strike="noStrike" spc="-1">
              <a:latin typeface="Arial"/>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407880" y="374040"/>
            <a:ext cx="7567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Higher order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Text&#10;&#10;Description automatically generated">
            <a:extLst>
              <a:ext uri="{FF2B5EF4-FFF2-40B4-BE49-F238E27FC236}">
                <a16:creationId xmlns:a16="http://schemas.microsoft.com/office/drawing/2014/main" id="{4F1C4A33-0CD1-4BBF-8204-B30A5BC24FB5}"/>
              </a:ext>
            </a:extLst>
          </p:cNvPr>
          <p:cNvPicPr>
            <a:picLocks noChangeAspect="1"/>
          </p:cNvPicPr>
          <p:nvPr/>
        </p:nvPicPr>
        <p:blipFill>
          <a:blip r:embed="rId3"/>
          <a:stretch>
            <a:fillRect/>
          </a:stretch>
        </p:blipFill>
        <p:spPr>
          <a:xfrm>
            <a:off x="700087" y="3493423"/>
            <a:ext cx="11588079" cy="4621687"/>
          </a:xfrm>
          <a:prstGeom prst="rect">
            <a:avLst/>
          </a:prstGeom>
        </p:spPr>
      </p:pic>
    </p:spTree>
    <p:extLst>
      <p:ext uri="{BB962C8B-B14F-4D97-AF65-F5344CB8AC3E}">
        <p14:creationId xmlns:p14="http://schemas.microsoft.com/office/powerpoint/2010/main" val="2176999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a:extLst>
              <a:ext uri="{FF2B5EF4-FFF2-40B4-BE49-F238E27FC236}">
                <a16:creationId xmlns:a16="http://schemas.microsoft.com/office/drawing/2014/main" id="{7B1636E3-7CA5-4896-AF2B-A0D94623C0B5}"/>
              </a:ext>
            </a:extLst>
          </p:cNvPr>
          <p:cNvPicPr>
            <a:picLocks noChangeAspect="1"/>
          </p:cNvPicPr>
          <p:nvPr/>
        </p:nvPicPr>
        <p:blipFill>
          <a:blip r:embed="rId3"/>
          <a:stretch>
            <a:fillRect/>
          </a:stretch>
        </p:blipFill>
        <p:spPr>
          <a:xfrm>
            <a:off x="2773723" y="1921719"/>
            <a:ext cx="7448351" cy="7666092"/>
          </a:xfrm>
          <a:prstGeom prst="rect">
            <a:avLst/>
          </a:prstGeom>
        </p:spPr>
      </p:pic>
    </p:spTree>
    <p:extLst>
      <p:ext uri="{BB962C8B-B14F-4D97-AF65-F5344CB8AC3E}">
        <p14:creationId xmlns:p14="http://schemas.microsoft.com/office/powerpoint/2010/main" val="143817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5" name="PrepBytes_Logo.png" descr="PrepBytes_Logo.png"/>
          <p:cNvPicPr/>
          <p:nvPr/>
        </p:nvPicPr>
        <p:blipFill>
          <a:blip r:embed="rId2"/>
          <a:stretch/>
        </p:blipFill>
        <p:spPr>
          <a:xfrm>
            <a:off x="10267920" y="208800"/>
            <a:ext cx="2351160" cy="613440"/>
          </a:xfrm>
          <a:prstGeom prst="rect">
            <a:avLst/>
          </a:prstGeom>
          <a:ln w="12700">
            <a:noFill/>
          </a:ln>
          <a:effectLst>
            <a:reflection stA="50000" endPos="40000" dir="5400000" sy="-100000" algn="bl" rotWithShape="0"/>
          </a:effectLst>
        </p:spPr>
      </p:pic>
      <p:pic>
        <p:nvPicPr>
          <p:cNvPr id="166" name="Picture 3" descr="Picture 3"/>
          <p:cNvPicPr/>
          <p:nvPr/>
        </p:nvPicPr>
        <p:blipFill>
          <a:blip r:embed="rId3"/>
          <a:stretch/>
        </p:blipFill>
        <p:spPr>
          <a:xfrm>
            <a:off x="1873800" y="4660560"/>
            <a:ext cx="2554200" cy="1468800"/>
          </a:xfrm>
          <a:prstGeom prst="rect">
            <a:avLst/>
          </a:prstGeom>
          <a:ln w="12700">
            <a:noFill/>
          </a:ln>
        </p:spPr>
      </p:pic>
      <p:pic>
        <p:nvPicPr>
          <p:cNvPr id="167" name="Picture 5" descr="Picture 5"/>
          <p:cNvPicPr/>
          <p:nvPr/>
        </p:nvPicPr>
        <p:blipFill>
          <a:blip r:embed="rId4"/>
          <a:stretch/>
        </p:blipFill>
        <p:spPr>
          <a:xfrm>
            <a:off x="3460320" y="3103920"/>
            <a:ext cx="1995120" cy="1729080"/>
          </a:xfrm>
          <a:prstGeom prst="rect">
            <a:avLst/>
          </a:prstGeom>
          <a:ln w="12700">
            <a:noFill/>
          </a:ln>
        </p:spPr>
      </p:pic>
      <p:pic>
        <p:nvPicPr>
          <p:cNvPr id="168" name="Picture 7" descr="Picture 7"/>
          <p:cNvPicPr/>
          <p:nvPr/>
        </p:nvPicPr>
        <p:blipFill>
          <a:blip r:embed="rId5"/>
          <a:stretch/>
        </p:blipFill>
        <p:spPr>
          <a:xfrm>
            <a:off x="990000" y="2777400"/>
            <a:ext cx="1980720" cy="1980720"/>
          </a:xfrm>
          <a:prstGeom prst="rect">
            <a:avLst/>
          </a:prstGeom>
          <a:ln w="12700">
            <a:noFill/>
          </a:ln>
        </p:spPr>
      </p:pic>
      <p:pic>
        <p:nvPicPr>
          <p:cNvPr id="169" name="Picture 18" descr="Picture 18"/>
          <p:cNvPicPr/>
          <p:nvPr/>
        </p:nvPicPr>
        <p:blipFill>
          <a:blip r:embed="rId6"/>
          <a:stretch/>
        </p:blipFill>
        <p:spPr>
          <a:xfrm>
            <a:off x="8174880" y="2948400"/>
            <a:ext cx="2040120" cy="2040120"/>
          </a:xfrm>
          <a:prstGeom prst="rect">
            <a:avLst/>
          </a:prstGeom>
          <a:ln w="12700">
            <a:noFill/>
          </a:ln>
        </p:spPr>
      </p:pic>
      <p:sp>
        <p:nvSpPr>
          <p:cNvPr id="170" name="TextBox 19"/>
          <p:cNvSpPr/>
          <p:nvPr/>
        </p:nvSpPr>
        <p:spPr>
          <a:xfrm>
            <a:off x="1946520" y="6993360"/>
            <a:ext cx="289728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FFFFFF"/>
                </a:solidFill>
                <a:latin typeface="Gill Sans"/>
                <a:ea typeface="Gill Sans"/>
              </a:rPr>
              <a:t>Client side</a:t>
            </a:r>
            <a:endParaRPr lang="en-US" sz="4800" b="0" strike="noStrike" spc="-1">
              <a:latin typeface="Arial"/>
            </a:endParaRPr>
          </a:p>
        </p:txBody>
      </p:sp>
      <p:sp>
        <p:nvSpPr>
          <p:cNvPr id="171" name="TextBox 24"/>
          <p:cNvSpPr/>
          <p:nvPr/>
        </p:nvSpPr>
        <p:spPr>
          <a:xfrm>
            <a:off x="7853400" y="6993360"/>
            <a:ext cx="313380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FFFFFF"/>
                </a:solidFill>
                <a:latin typeface="Gill Sans"/>
                <a:ea typeface="Gill Sans"/>
              </a:rPr>
              <a:t>Server side</a:t>
            </a:r>
            <a:endParaRPr lang="en-US" sz="4800" b="0" strike="noStrike" spc="-1">
              <a:latin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text, application, chat or text message&#10;&#10;Description automatically generated">
            <a:extLst>
              <a:ext uri="{FF2B5EF4-FFF2-40B4-BE49-F238E27FC236}">
                <a16:creationId xmlns:a16="http://schemas.microsoft.com/office/drawing/2014/main" id="{1C88FB9C-D431-49E8-BE5F-73434204C93B}"/>
              </a:ext>
            </a:extLst>
          </p:cNvPr>
          <p:cNvPicPr>
            <a:picLocks noChangeAspect="1"/>
          </p:cNvPicPr>
          <p:nvPr/>
        </p:nvPicPr>
        <p:blipFill>
          <a:blip r:embed="rId3"/>
          <a:stretch>
            <a:fillRect/>
          </a:stretch>
        </p:blipFill>
        <p:spPr>
          <a:xfrm>
            <a:off x="2914650" y="2093469"/>
            <a:ext cx="6923313" cy="6977334"/>
          </a:xfrm>
          <a:prstGeom prst="rect">
            <a:avLst/>
          </a:prstGeom>
        </p:spPr>
      </p:pic>
    </p:spTree>
    <p:extLst>
      <p:ext uri="{BB962C8B-B14F-4D97-AF65-F5344CB8AC3E}">
        <p14:creationId xmlns:p14="http://schemas.microsoft.com/office/powerpoint/2010/main" val="3630363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Text, application&#10;&#10;Description automatically generated">
            <a:extLst>
              <a:ext uri="{FF2B5EF4-FFF2-40B4-BE49-F238E27FC236}">
                <a16:creationId xmlns:a16="http://schemas.microsoft.com/office/drawing/2014/main" id="{E043EF75-680B-4896-8E38-C19CCD6E1A31}"/>
              </a:ext>
            </a:extLst>
          </p:cNvPr>
          <p:cNvPicPr>
            <a:picLocks noChangeAspect="1"/>
          </p:cNvPicPr>
          <p:nvPr/>
        </p:nvPicPr>
        <p:blipFill>
          <a:blip r:embed="rId3"/>
          <a:stretch>
            <a:fillRect/>
          </a:stretch>
        </p:blipFill>
        <p:spPr>
          <a:xfrm>
            <a:off x="2914650" y="1891644"/>
            <a:ext cx="7145445" cy="7403387"/>
          </a:xfrm>
          <a:prstGeom prst="rect">
            <a:avLst/>
          </a:prstGeom>
        </p:spPr>
      </p:pic>
    </p:spTree>
    <p:extLst>
      <p:ext uri="{BB962C8B-B14F-4D97-AF65-F5344CB8AC3E}">
        <p14:creationId xmlns:p14="http://schemas.microsoft.com/office/powerpoint/2010/main" val="13010352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Diagram&#10;&#10;Description automatically generated">
            <a:extLst>
              <a:ext uri="{FF2B5EF4-FFF2-40B4-BE49-F238E27FC236}">
                <a16:creationId xmlns:a16="http://schemas.microsoft.com/office/drawing/2014/main" id="{B744B6A8-C2B9-4A10-9CA5-EF4F0B11E26E}"/>
              </a:ext>
            </a:extLst>
          </p:cNvPr>
          <p:cNvPicPr>
            <a:picLocks noChangeAspect="1"/>
          </p:cNvPicPr>
          <p:nvPr/>
        </p:nvPicPr>
        <p:blipFill>
          <a:blip r:embed="rId3"/>
          <a:stretch>
            <a:fillRect/>
          </a:stretch>
        </p:blipFill>
        <p:spPr>
          <a:xfrm>
            <a:off x="2773722" y="2145973"/>
            <a:ext cx="6701182" cy="7115755"/>
          </a:xfrm>
          <a:prstGeom prst="rect">
            <a:avLst/>
          </a:prstGeom>
        </p:spPr>
      </p:pic>
    </p:spTree>
    <p:extLst>
      <p:ext uri="{BB962C8B-B14F-4D97-AF65-F5344CB8AC3E}">
        <p14:creationId xmlns:p14="http://schemas.microsoft.com/office/powerpoint/2010/main" val="1593313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 text, application, chat or text message&#10;&#10;Description automatically generated">
            <a:extLst>
              <a:ext uri="{FF2B5EF4-FFF2-40B4-BE49-F238E27FC236}">
                <a16:creationId xmlns:a16="http://schemas.microsoft.com/office/drawing/2014/main" id="{F3F831EE-84F0-4927-A2F0-F00961DA08D6}"/>
              </a:ext>
            </a:extLst>
          </p:cNvPr>
          <p:cNvPicPr>
            <a:picLocks noChangeAspect="1"/>
          </p:cNvPicPr>
          <p:nvPr/>
        </p:nvPicPr>
        <p:blipFill>
          <a:blip r:embed="rId3"/>
          <a:stretch>
            <a:fillRect/>
          </a:stretch>
        </p:blipFill>
        <p:spPr>
          <a:xfrm>
            <a:off x="2512001" y="1984210"/>
            <a:ext cx="6882926" cy="7198060"/>
          </a:xfrm>
          <a:prstGeom prst="rect">
            <a:avLst/>
          </a:prstGeom>
        </p:spPr>
      </p:pic>
    </p:spTree>
    <p:extLst>
      <p:ext uri="{BB962C8B-B14F-4D97-AF65-F5344CB8AC3E}">
        <p14:creationId xmlns:p14="http://schemas.microsoft.com/office/powerpoint/2010/main" val="40665138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Text, application&#10;&#10;Description automatically generated">
            <a:extLst>
              <a:ext uri="{FF2B5EF4-FFF2-40B4-BE49-F238E27FC236}">
                <a16:creationId xmlns:a16="http://schemas.microsoft.com/office/drawing/2014/main" id="{5B25631B-8105-46A7-8DBE-6E60FDBF9F2C}"/>
              </a:ext>
            </a:extLst>
          </p:cNvPr>
          <p:cNvPicPr>
            <a:picLocks noChangeAspect="1"/>
          </p:cNvPicPr>
          <p:nvPr/>
        </p:nvPicPr>
        <p:blipFill>
          <a:blip r:embed="rId3"/>
          <a:stretch>
            <a:fillRect/>
          </a:stretch>
        </p:blipFill>
        <p:spPr>
          <a:xfrm>
            <a:off x="2391208" y="2220069"/>
            <a:ext cx="7811840" cy="7047725"/>
          </a:xfrm>
          <a:prstGeom prst="rect">
            <a:avLst/>
          </a:prstGeom>
        </p:spPr>
      </p:pic>
    </p:spTree>
    <p:extLst>
      <p:ext uri="{BB962C8B-B14F-4D97-AF65-F5344CB8AC3E}">
        <p14:creationId xmlns:p14="http://schemas.microsoft.com/office/powerpoint/2010/main" val="3165621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A picture containing shape&#10;&#10;Description automatically generated">
            <a:extLst>
              <a:ext uri="{FF2B5EF4-FFF2-40B4-BE49-F238E27FC236}">
                <a16:creationId xmlns:a16="http://schemas.microsoft.com/office/drawing/2014/main" id="{4C88639C-0CA3-42B7-94BE-6CB6368B1EF1}"/>
              </a:ext>
            </a:extLst>
          </p:cNvPr>
          <p:cNvPicPr>
            <a:picLocks noChangeAspect="1"/>
          </p:cNvPicPr>
          <p:nvPr/>
        </p:nvPicPr>
        <p:blipFill>
          <a:blip r:embed="rId3"/>
          <a:stretch>
            <a:fillRect/>
          </a:stretch>
        </p:blipFill>
        <p:spPr>
          <a:xfrm>
            <a:off x="1646309" y="2072987"/>
            <a:ext cx="9609088" cy="7042791"/>
          </a:xfrm>
          <a:prstGeom prst="rect">
            <a:avLst/>
          </a:prstGeom>
        </p:spPr>
      </p:pic>
    </p:spTree>
    <p:extLst>
      <p:ext uri="{BB962C8B-B14F-4D97-AF65-F5344CB8AC3E}">
        <p14:creationId xmlns:p14="http://schemas.microsoft.com/office/powerpoint/2010/main" val="18866235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10294" y="471283"/>
            <a:ext cx="67630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Call back</a:t>
            </a:r>
            <a:r>
              <a:rPr lang="en-US" sz="4800" b="0" strike="noStrike" spc="-1">
                <a:solidFill>
                  <a:srgbClr val="FFFFFF"/>
                </a:solidFill>
                <a:latin typeface="Arial"/>
                <a:ea typeface="Arial"/>
              </a:rPr>
              <a:t> functions in JS</a:t>
            </a:r>
            <a:endParaRPr lang="en-US" sz="4800" b="0" strike="noStrike" spc="-1">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4" name="Picture 4" descr="Text&#10;&#10;Description automatically generated">
            <a:extLst>
              <a:ext uri="{FF2B5EF4-FFF2-40B4-BE49-F238E27FC236}">
                <a16:creationId xmlns:a16="http://schemas.microsoft.com/office/drawing/2014/main" id="{40EC79AF-376E-474F-9064-9B153DB88A0C}"/>
              </a:ext>
            </a:extLst>
          </p:cNvPr>
          <p:cNvPicPr>
            <a:picLocks noChangeAspect="1"/>
          </p:cNvPicPr>
          <p:nvPr/>
        </p:nvPicPr>
        <p:blipFill>
          <a:blip r:embed="rId3"/>
          <a:stretch>
            <a:fillRect/>
          </a:stretch>
        </p:blipFill>
        <p:spPr>
          <a:xfrm>
            <a:off x="539028" y="2227180"/>
            <a:ext cx="11931373" cy="6453779"/>
          </a:xfrm>
          <a:prstGeom prst="rect">
            <a:avLst/>
          </a:prstGeom>
        </p:spPr>
      </p:pic>
    </p:spTree>
    <p:extLst>
      <p:ext uri="{BB962C8B-B14F-4D97-AF65-F5344CB8AC3E}">
        <p14:creationId xmlns:p14="http://schemas.microsoft.com/office/powerpoint/2010/main" val="20500870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471283"/>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dirty="0">
                <a:solidFill>
                  <a:srgbClr val="FFFFFF"/>
                </a:solidFill>
                <a:latin typeface="Arial"/>
                <a:ea typeface="Arial"/>
              </a:rPr>
              <a:t>     Why we need Call back</a:t>
            </a:r>
            <a:r>
              <a:rPr lang="en-US" sz="4800" b="0" strike="noStrike" spc="-1" dirty="0">
                <a:solidFill>
                  <a:srgbClr val="FFFFFF"/>
                </a:solidFill>
                <a:latin typeface="Arial"/>
                <a:ea typeface="Arial"/>
              </a:rPr>
              <a:t> functions</a:t>
            </a:r>
            <a:r>
              <a:rPr lang="en-US" sz="4800" spc="-1" dirty="0">
                <a:solidFill>
                  <a:srgbClr val="FFFFFF"/>
                </a:solidFill>
                <a:latin typeface="Arial"/>
                <a:ea typeface="Arial"/>
              </a:rPr>
              <a:t> </a:t>
            </a:r>
            <a:endParaRPr lang="en-US" sz="4800" b="0" strike="noStrike" spc="-1" dirty="0">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4" descr="Text&#10;&#10;Description automatically generated">
            <a:extLst>
              <a:ext uri="{FF2B5EF4-FFF2-40B4-BE49-F238E27FC236}">
                <a16:creationId xmlns:a16="http://schemas.microsoft.com/office/drawing/2014/main" id="{AAFE7A83-DD0F-4C22-AECE-89F2FEE4F164}"/>
              </a:ext>
            </a:extLst>
          </p:cNvPr>
          <p:cNvPicPr>
            <a:picLocks noChangeAspect="1"/>
          </p:cNvPicPr>
          <p:nvPr/>
        </p:nvPicPr>
        <p:blipFill>
          <a:blip r:embed="rId3"/>
          <a:stretch>
            <a:fillRect/>
          </a:stretch>
        </p:blipFill>
        <p:spPr>
          <a:xfrm>
            <a:off x="317572" y="1871642"/>
            <a:ext cx="12153505" cy="7629312"/>
          </a:xfrm>
          <a:prstGeom prst="rect">
            <a:avLst/>
          </a:prstGeom>
        </p:spPr>
      </p:pic>
    </p:spTree>
    <p:extLst>
      <p:ext uri="{BB962C8B-B14F-4D97-AF65-F5344CB8AC3E}">
        <p14:creationId xmlns:p14="http://schemas.microsoft.com/office/powerpoint/2010/main" val="1909115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471283"/>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dirty="0">
                <a:solidFill>
                  <a:schemeClr val="bg1"/>
                </a:solidFill>
                <a:latin typeface="Arial"/>
              </a:rPr>
              <a:t>Exercise-8</a:t>
            </a:r>
            <a:endParaRPr lang="en-US" sz="4800" b="0" strike="noStrike" spc="-1" dirty="0">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2" name="TextBox 1">
            <a:extLst>
              <a:ext uri="{FF2B5EF4-FFF2-40B4-BE49-F238E27FC236}">
                <a16:creationId xmlns:a16="http://schemas.microsoft.com/office/drawing/2014/main" id="{3F2EB3F9-BE45-41CD-8F0B-865C20BF3597}"/>
              </a:ext>
            </a:extLst>
          </p:cNvPr>
          <p:cNvSpPr txBox="1"/>
          <p:nvPr/>
        </p:nvSpPr>
        <p:spPr>
          <a:xfrm>
            <a:off x="1225117" y="2876550"/>
            <a:ext cx="87609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00B0F0"/>
                </a:solidFill>
                <a:cs typeface="Arial"/>
              </a:rPr>
              <a:t>Write one example explaining how you can write a callback function ?</a:t>
            </a:r>
            <a:endParaRPr lang="en-US" sz="3600" dirty="0">
              <a:solidFill>
                <a:srgbClr val="00B0F0"/>
              </a:solidFill>
            </a:endParaRPr>
          </a:p>
        </p:txBody>
      </p:sp>
    </p:spTree>
    <p:extLst>
      <p:ext uri="{BB962C8B-B14F-4D97-AF65-F5344CB8AC3E}">
        <p14:creationId xmlns:p14="http://schemas.microsoft.com/office/powerpoint/2010/main" val="23237619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Diagram&#10;&#10;Description automatically generated">
            <a:extLst>
              <a:ext uri="{FF2B5EF4-FFF2-40B4-BE49-F238E27FC236}">
                <a16:creationId xmlns:a16="http://schemas.microsoft.com/office/drawing/2014/main" id="{8A84C599-EE39-4516-8318-E0875F56422C}"/>
              </a:ext>
            </a:extLst>
          </p:cNvPr>
          <p:cNvPicPr>
            <a:picLocks noChangeAspect="1"/>
          </p:cNvPicPr>
          <p:nvPr/>
        </p:nvPicPr>
        <p:blipFill>
          <a:blip r:embed="rId3"/>
          <a:stretch>
            <a:fillRect/>
          </a:stretch>
        </p:blipFill>
        <p:spPr>
          <a:xfrm>
            <a:off x="2089221" y="1161444"/>
            <a:ext cx="7993585" cy="8505211"/>
          </a:xfrm>
          <a:prstGeom prst="rect">
            <a:avLst/>
          </a:prstGeom>
        </p:spPr>
      </p:pic>
    </p:spTree>
    <p:extLst>
      <p:ext uri="{BB962C8B-B14F-4D97-AF65-F5344CB8AC3E}">
        <p14:creationId xmlns:p14="http://schemas.microsoft.com/office/powerpoint/2010/main" val="1655017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2" name="PrepBytes_Logo.png" descr="PrepBytes_Logo.png"/>
          <p:cNvPicPr/>
          <p:nvPr/>
        </p:nvPicPr>
        <p:blipFill>
          <a:blip r:embed="rId2"/>
          <a:stretch/>
        </p:blipFill>
        <p:spPr>
          <a:xfrm>
            <a:off x="10294920" y="249120"/>
            <a:ext cx="2351160" cy="613440"/>
          </a:xfrm>
          <a:prstGeom prst="rect">
            <a:avLst/>
          </a:prstGeom>
          <a:ln w="12700">
            <a:noFill/>
          </a:ln>
          <a:effectLst>
            <a:reflection stA="50000" endPos="40000" dir="5400000" sy="-100000" algn="bl" rotWithShape="0"/>
          </a:effectLst>
        </p:spPr>
      </p:pic>
      <p:sp>
        <p:nvSpPr>
          <p:cNvPr id="173" name="alert"/>
          <p:cNvSpPr/>
          <p:nvPr/>
        </p:nvSpPr>
        <p:spPr>
          <a:xfrm>
            <a:off x="2348280" y="1638720"/>
            <a:ext cx="663084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Add JS to HTML Page</a:t>
            </a:r>
            <a:endParaRPr lang="en-US" sz="4800" b="0" strike="noStrike" spc="-1">
              <a:latin typeface="Arial"/>
            </a:endParaRPr>
          </a:p>
        </p:txBody>
      </p:sp>
      <p:sp>
        <p:nvSpPr>
          <p:cNvPr id="174" name="Execution Context…"/>
          <p:cNvSpPr/>
          <p:nvPr/>
        </p:nvSpPr>
        <p:spPr>
          <a:xfrm>
            <a:off x="1119960" y="4143960"/>
            <a:ext cx="11176560" cy="44013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472320" indent="-472320">
              <a:lnSpc>
                <a:spcPct val="120000"/>
              </a:lnSpc>
              <a:buClr>
                <a:srgbClr val="0082CC"/>
              </a:buClr>
              <a:buSzPct val="145000"/>
              <a:buFont typeface="Symbol"/>
              <a:buChar char=""/>
            </a:pPr>
            <a:r>
              <a:rPr lang="en-US" sz="3400" b="0" strike="noStrike" spc="-1">
                <a:solidFill>
                  <a:srgbClr val="0082CC"/>
                </a:solidFill>
                <a:latin typeface="Helvetica Neue Medium"/>
                <a:ea typeface="Helvetica Neue Medium"/>
              </a:rPr>
              <a:t>We can use script tag in &lt;body&gt; tag of HTML file.</a:t>
            </a:r>
            <a:endParaRPr lang="en-US" sz="3400" b="0" strike="noStrike" spc="-1">
              <a:latin typeface="Arial"/>
            </a:endParaRPr>
          </a:p>
          <a:p>
            <a:pPr marL="472320" indent="-472320">
              <a:lnSpc>
                <a:spcPct val="120000"/>
              </a:lnSpc>
              <a:buClr>
                <a:srgbClr val="0082CC"/>
              </a:buClr>
              <a:buSzPct val="145000"/>
              <a:buFont typeface="Symbol"/>
              <a:buChar char=""/>
            </a:pPr>
            <a:r>
              <a:rPr lang="en-US" sz="3400" b="0" strike="noStrike" spc="-1">
                <a:solidFill>
                  <a:srgbClr val="0082CC"/>
                </a:solidFill>
                <a:latin typeface="Helvetica Neue Medium"/>
                <a:ea typeface="Helvetica Neue Medium"/>
              </a:rPr>
              <a:t>This script tag should be placed at the end of body tag means after complete HTML code.</a:t>
            </a:r>
            <a:endParaRPr lang="en-US" sz="3400" b="0" strike="noStrike" spc="-1">
              <a:latin typeface="Arial"/>
            </a:endParaRPr>
          </a:p>
          <a:p>
            <a:pPr marL="472320" indent="-472320">
              <a:lnSpc>
                <a:spcPct val="120000"/>
              </a:lnSpc>
              <a:buClr>
                <a:srgbClr val="0082CC"/>
              </a:buClr>
              <a:buSzPct val="145000"/>
              <a:buFont typeface="Symbol"/>
              <a:buChar char=""/>
            </a:pPr>
            <a:r>
              <a:rPr lang="en-US" sz="3400" b="0" strike="noStrike" spc="-1">
                <a:solidFill>
                  <a:srgbClr val="0082CC"/>
                </a:solidFill>
                <a:latin typeface="Helvetica Neue Medium"/>
                <a:ea typeface="Helvetica Neue Medium"/>
              </a:rPr>
              <a:t>&lt;script src=“./index.js”&gt;&lt;/script&gt;</a:t>
            </a:r>
            <a:endParaRPr lang="en-US" sz="3400" b="0" strike="noStrike" spc="-1">
              <a:latin typeface="Arial"/>
            </a:endParaRPr>
          </a:p>
          <a:p>
            <a:pPr>
              <a:lnSpc>
                <a:spcPct val="120000"/>
              </a:lnSpc>
              <a:tabLst>
                <a:tab pos="0" algn="l"/>
              </a:tabLst>
            </a:pPr>
            <a:endParaRPr lang="en-US" sz="3400" b="0" strike="noStrike" spc="-1">
              <a:latin typeface="Arial"/>
            </a:endParaRPr>
          </a:p>
          <a:p>
            <a:pPr>
              <a:lnSpc>
                <a:spcPct val="120000"/>
              </a:lnSpc>
              <a:tabLst>
                <a:tab pos="0" algn="l"/>
              </a:tabLst>
            </a:pPr>
            <a:endParaRPr lang="en-US" sz="3400" b="0" strike="noStrike" spc="-1">
              <a:latin typeface="Arial"/>
            </a:endParaRPr>
          </a:p>
          <a:p>
            <a:pPr>
              <a:lnSpc>
                <a:spcPct val="120000"/>
              </a:lnSpc>
              <a:tabLst>
                <a:tab pos="0" algn="l"/>
              </a:tabLst>
            </a:pPr>
            <a:endParaRPr lang="en-US" sz="3400" b="0" strike="noStrike" spc="-1">
              <a:latin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10;&#10;Description automatically generated">
            <a:extLst>
              <a:ext uri="{FF2B5EF4-FFF2-40B4-BE49-F238E27FC236}">
                <a16:creationId xmlns:a16="http://schemas.microsoft.com/office/drawing/2014/main" id="{383A1013-D083-4447-AC53-E14205784A99}"/>
              </a:ext>
            </a:extLst>
          </p:cNvPr>
          <p:cNvPicPr>
            <a:picLocks noChangeAspect="1"/>
          </p:cNvPicPr>
          <p:nvPr/>
        </p:nvPicPr>
        <p:blipFill>
          <a:blip r:embed="rId3"/>
          <a:stretch>
            <a:fillRect/>
          </a:stretch>
        </p:blipFill>
        <p:spPr>
          <a:xfrm>
            <a:off x="1807368" y="1158723"/>
            <a:ext cx="8740755" cy="8208115"/>
          </a:xfrm>
          <a:prstGeom prst="rect">
            <a:avLst/>
          </a:prstGeom>
        </p:spPr>
      </p:pic>
    </p:spTree>
    <p:extLst>
      <p:ext uri="{BB962C8B-B14F-4D97-AF65-F5344CB8AC3E}">
        <p14:creationId xmlns:p14="http://schemas.microsoft.com/office/powerpoint/2010/main" val="41622539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Diagram&#10;&#10;Description automatically generated">
            <a:extLst>
              <a:ext uri="{FF2B5EF4-FFF2-40B4-BE49-F238E27FC236}">
                <a16:creationId xmlns:a16="http://schemas.microsoft.com/office/drawing/2014/main" id="{A817CD91-B547-4676-855C-7DE45216B04B}"/>
              </a:ext>
            </a:extLst>
          </p:cNvPr>
          <p:cNvPicPr>
            <a:picLocks noChangeAspect="1"/>
          </p:cNvPicPr>
          <p:nvPr/>
        </p:nvPicPr>
        <p:blipFill>
          <a:blip r:embed="rId3"/>
          <a:stretch>
            <a:fillRect/>
          </a:stretch>
        </p:blipFill>
        <p:spPr>
          <a:xfrm>
            <a:off x="2290545" y="1016932"/>
            <a:ext cx="7670484" cy="8431361"/>
          </a:xfrm>
          <a:prstGeom prst="rect">
            <a:avLst/>
          </a:prstGeom>
        </p:spPr>
      </p:pic>
    </p:spTree>
    <p:extLst>
      <p:ext uri="{BB962C8B-B14F-4D97-AF65-F5344CB8AC3E}">
        <p14:creationId xmlns:p14="http://schemas.microsoft.com/office/powerpoint/2010/main" val="3764596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 text&#10;&#10;Description automatically generated">
            <a:extLst>
              <a:ext uri="{FF2B5EF4-FFF2-40B4-BE49-F238E27FC236}">
                <a16:creationId xmlns:a16="http://schemas.microsoft.com/office/drawing/2014/main" id="{ED8C62BB-0F56-4D4D-84FA-848E402C7D24}"/>
              </a:ext>
            </a:extLst>
          </p:cNvPr>
          <p:cNvPicPr>
            <a:picLocks noChangeAspect="1"/>
          </p:cNvPicPr>
          <p:nvPr/>
        </p:nvPicPr>
        <p:blipFill>
          <a:blip r:embed="rId3"/>
          <a:stretch>
            <a:fillRect/>
          </a:stretch>
        </p:blipFill>
        <p:spPr>
          <a:xfrm>
            <a:off x="1867766" y="1406083"/>
            <a:ext cx="8760949" cy="8056076"/>
          </a:xfrm>
          <a:prstGeom prst="rect">
            <a:avLst/>
          </a:prstGeom>
        </p:spPr>
      </p:pic>
    </p:spTree>
    <p:extLst>
      <p:ext uri="{BB962C8B-B14F-4D97-AF65-F5344CB8AC3E}">
        <p14:creationId xmlns:p14="http://schemas.microsoft.com/office/powerpoint/2010/main" val="1597010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Diagram&#10;&#10;Description automatically generated">
            <a:extLst>
              <a:ext uri="{FF2B5EF4-FFF2-40B4-BE49-F238E27FC236}">
                <a16:creationId xmlns:a16="http://schemas.microsoft.com/office/drawing/2014/main" id="{AA75DC3C-6307-458E-AAA2-F3B77F30D1F5}"/>
              </a:ext>
            </a:extLst>
          </p:cNvPr>
          <p:cNvPicPr>
            <a:picLocks noChangeAspect="1"/>
          </p:cNvPicPr>
          <p:nvPr/>
        </p:nvPicPr>
        <p:blipFill>
          <a:blip r:embed="rId3"/>
          <a:stretch>
            <a:fillRect/>
          </a:stretch>
        </p:blipFill>
        <p:spPr>
          <a:xfrm>
            <a:off x="1887897" y="1018030"/>
            <a:ext cx="7912809" cy="8267983"/>
          </a:xfrm>
          <a:prstGeom prst="rect">
            <a:avLst/>
          </a:prstGeom>
        </p:spPr>
      </p:pic>
    </p:spTree>
    <p:extLst>
      <p:ext uri="{BB962C8B-B14F-4D97-AF65-F5344CB8AC3E}">
        <p14:creationId xmlns:p14="http://schemas.microsoft.com/office/powerpoint/2010/main" val="30838957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Asynchronous</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10;&#10;Description automatically generated">
            <a:extLst>
              <a:ext uri="{FF2B5EF4-FFF2-40B4-BE49-F238E27FC236}">
                <a16:creationId xmlns:a16="http://schemas.microsoft.com/office/drawing/2014/main" id="{29F2AC47-BD4C-44A6-97D4-0AAC949E6A56}"/>
              </a:ext>
            </a:extLst>
          </p:cNvPr>
          <p:cNvPicPr>
            <a:picLocks noChangeAspect="1"/>
          </p:cNvPicPr>
          <p:nvPr/>
        </p:nvPicPr>
        <p:blipFill>
          <a:blip r:embed="rId3"/>
          <a:stretch>
            <a:fillRect/>
          </a:stretch>
        </p:blipFill>
        <p:spPr>
          <a:xfrm>
            <a:off x="1968428" y="1119621"/>
            <a:ext cx="7670484" cy="8205422"/>
          </a:xfrm>
          <a:prstGeom prst="rect">
            <a:avLst/>
          </a:prstGeom>
        </p:spPr>
      </p:pic>
    </p:spTree>
    <p:extLst>
      <p:ext uri="{BB962C8B-B14F-4D97-AF65-F5344CB8AC3E}">
        <p14:creationId xmlns:p14="http://schemas.microsoft.com/office/powerpoint/2010/main" val="3629919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text, application, chat or text message&#10;&#10;Description automatically generated">
            <a:extLst>
              <a:ext uri="{FF2B5EF4-FFF2-40B4-BE49-F238E27FC236}">
                <a16:creationId xmlns:a16="http://schemas.microsoft.com/office/drawing/2014/main" id="{3DDA6217-64C5-43E8-87FD-7B69F42E55B6}"/>
              </a:ext>
            </a:extLst>
          </p:cNvPr>
          <p:cNvPicPr>
            <a:picLocks noChangeAspect="1"/>
          </p:cNvPicPr>
          <p:nvPr/>
        </p:nvPicPr>
        <p:blipFill>
          <a:blip r:embed="rId3"/>
          <a:stretch>
            <a:fillRect/>
          </a:stretch>
        </p:blipFill>
        <p:spPr>
          <a:xfrm>
            <a:off x="2089221" y="1229905"/>
            <a:ext cx="7973391" cy="8206616"/>
          </a:xfrm>
          <a:prstGeom prst="rect">
            <a:avLst/>
          </a:prstGeom>
        </p:spPr>
      </p:pic>
    </p:spTree>
    <p:extLst>
      <p:ext uri="{BB962C8B-B14F-4D97-AF65-F5344CB8AC3E}">
        <p14:creationId xmlns:p14="http://schemas.microsoft.com/office/powerpoint/2010/main" val="13189583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A picture containing graphical user interface&#10;&#10;Description automatically generated">
            <a:extLst>
              <a:ext uri="{FF2B5EF4-FFF2-40B4-BE49-F238E27FC236}">
                <a16:creationId xmlns:a16="http://schemas.microsoft.com/office/drawing/2014/main" id="{5A0531A0-7268-4FA1-B778-D6E9FA584C5D}"/>
              </a:ext>
            </a:extLst>
          </p:cNvPr>
          <p:cNvPicPr>
            <a:picLocks noChangeAspect="1"/>
          </p:cNvPicPr>
          <p:nvPr/>
        </p:nvPicPr>
        <p:blipFill>
          <a:blip r:embed="rId3"/>
          <a:stretch>
            <a:fillRect/>
          </a:stretch>
        </p:blipFill>
        <p:spPr>
          <a:xfrm>
            <a:off x="1968427" y="1163668"/>
            <a:ext cx="7993585" cy="8339337"/>
          </a:xfrm>
          <a:prstGeom prst="rect">
            <a:avLst/>
          </a:prstGeom>
        </p:spPr>
      </p:pic>
    </p:spTree>
    <p:extLst>
      <p:ext uri="{BB962C8B-B14F-4D97-AF65-F5344CB8AC3E}">
        <p14:creationId xmlns:p14="http://schemas.microsoft.com/office/powerpoint/2010/main" val="22791685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Diagram, engineering drawing&#10;&#10;Description automatically generated">
            <a:extLst>
              <a:ext uri="{FF2B5EF4-FFF2-40B4-BE49-F238E27FC236}">
                <a16:creationId xmlns:a16="http://schemas.microsoft.com/office/drawing/2014/main" id="{028C1D26-028A-4472-BDC2-BC245EC60A7A}"/>
              </a:ext>
            </a:extLst>
          </p:cNvPr>
          <p:cNvPicPr>
            <a:picLocks noChangeAspect="1"/>
          </p:cNvPicPr>
          <p:nvPr/>
        </p:nvPicPr>
        <p:blipFill>
          <a:blip r:embed="rId3"/>
          <a:stretch>
            <a:fillRect/>
          </a:stretch>
        </p:blipFill>
        <p:spPr>
          <a:xfrm>
            <a:off x="1847633" y="978434"/>
            <a:ext cx="8013778" cy="8347544"/>
          </a:xfrm>
          <a:prstGeom prst="rect">
            <a:avLst/>
          </a:prstGeom>
        </p:spPr>
      </p:pic>
    </p:spTree>
    <p:extLst>
      <p:ext uri="{BB962C8B-B14F-4D97-AF65-F5344CB8AC3E}">
        <p14:creationId xmlns:p14="http://schemas.microsoft.com/office/powerpoint/2010/main" val="27188153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a:extLst>
              <a:ext uri="{FF2B5EF4-FFF2-40B4-BE49-F238E27FC236}">
                <a16:creationId xmlns:a16="http://schemas.microsoft.com/office/drawing/2014/main" id="{FB177041-5DA9-4E8A-8838-22BD5F5DB90F}"/>
              </a:ext>
            </a:extLst>
          </p:cNvPr>
          <p:cNvPicPr>
            <a:picLocks noChangeAspect="1"/>
          </p:cNvPicPr>
          <p:nvPr/>
        </p:nvPicPr>
        <p:blipFill>
          <a:blip r:embed="rId3"/>
          <a:stretch>
            <a:fillRect/>
          </a:stretch>
        </p:blipFill>
        <p:spPr>
          <a:xfrm>
            <a:off x="2290545" y="1363297"/>
            <a:ext cx="7165639" cy="7938359"/>
          </a:xfrm>
          <a:prstGeom prst="rect">
            <a:avLst/>
          </a:prstGeom>
        </p:spPr>
      </p:pic>
    </p:spTree>
    <p:extLst>
      <p:ext uri="{BB962C8B-B14F-4D97-AF65-F5344CB8AC3E}">
        <p14:creationId xmlns:p14="http://schemas.microsoft.com/office/powerpoint/2010/main" val="35667004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application&#10;&#10;Description automatically generated">
            <a:extLst>
              <a:ext uri="{FF2B5EF4-FFF2-40B4-BE49-F238E27FC236}">
                <a16:creationId xmlns:a16="http://schemas.microsoft.com/office/drawing/2014/main" id="{6FDBA83C-AC6D-41BE-9C52-AE687D88FAE1}"/>
              </a:ext>
            </a:extLst>
          </p:cNvPr>
          <p:cNvPicPr>
            <a:picLocks noChangeAspect="1"/>
          </p:cNvPicPr>
          <p:nvPr/>
        </p:nvPicPr>
        <p:blipFill>
          <a:blip r:embed="rId3"/>
          <a:stretch>
            <a:fillRect/>
          </a:stretch>
        </p:blipFill>
        <p:spPr>
          <a:xfrm>
            <a:off x="1606045" y="980862"/>
            <a:ext cx="8478236" cy="8484292"/>
          </a:xfrm>
          <a:prstGeom prst="rect">
            <a:avLst/>
          </a:prstGeom>
        </p:spPr>
      </p:pic>
    </p:spTree>
    <p:extLst>
      <p:ext uri="{BB962C8B-B14F-4D97-AF65-F5344CB8AC3E}">
        <p14:creationId xmlns:p14="http://schemas.microsoft.com/office/powerpoint/2010/main" val="24543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5" name="PrepBytes_Logo.png" descr="PrepBytes_Logo.png"/>
          <p:cNvPicPr/>
          <p:nvPr/>
        </p:nvPicPr>
        <p:blipFill>
          <a:blip r:embed="rId2"/>
          <a:stretch/>
        </p:blipFill>
        <p:spPr>
          <a:xfrm>
            <a:off x="10483920" y="208800"/>
            <a:ext cx="2351160" cy="613440"/>
          </a:xfrm>
          <a:prstGeom prst="rect">
            <a:avLst/>
          </a:prstGeom>
          <a:ln w="12700">
            <a:noFill/>
          </a:ln>
          <a:effectLst>
            <a:reflection stA="50000" endPos="40000" dir="5400000" sy="-100000" algn="bl" rotWithShape="0"/>
          </a:effectLst>
        </p:spPr>
      </p:pic>
      <p:sp>
        <p:nvSpPr>
          <p:cNvPr id="176" name="alert"/>
          <p:cNvSpPr/>
          <p:nvPr/>
        </p:nvSpPr>
        <p:spPr>
          <a:xfrm>
            <a:off x="3336120" y="841680"/>
            <a:ext cx="54000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Code Execution</a:t>
            </a:r>
            <a:endParaRPr lang="en-US" sz="4800" b="0" strike="noStrike" spc="-1">
              <a:latin typeface="Arial"/>
            </a:endParaRPr>
          </a:p>
        </p:txBody>
      </p:sp>
      <p:sp>
        <p:nvSpPr>
          <p:cNvPr id="177" name="Execution Context…"/>
          <p:cNvSpPr/>
          <p:nvPr/>
        </p:nvSpPr>
        <p:spPr>
          <a:xfrm>
            <a:off x="984960" y="3328560"/>
            <a:ext cx="11176560" cy="41958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r>
              <a:rPr lang="en-US" sz="3400" b="0" strike="noStrike" spc="-1">
                <a:solidFill>
                  <a:srgbClr val="0082CC"/>
                </a:solidFill>
                <a:latin typeface="Helvetica Neue Medium"/>
                <a:ea typeface="Helvetica Neue Medium"/>
              </a:rPr>
              <a:t>Below are the few terminologies which comes under JS code execution :</a:t>
            </a:r>
            <a:endParaRPr lang="en-US" sz="3400" b="0" strike="noStrike" spc="-1">
              <a:latin typeface="Arial"/>
            </a:endParaRPr>
          </a:p>
          <a:p>
            <a:pPr>
              <a:lnSpc>
                <a:spcPct val="100000"/>
              </a:lnSpc>
              <a:tabLst>
                <a:tab pos="0" algn="l"/>
              </a:tabLst>
            </a:pP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Global Execution Context</a:t>
            </a: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Execution Context</a:t>
            </a: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Call Stack </a:t>
            </a: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Memory Allocation</a:t>
            </a: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Code Execution</a:t>
            </a:r>
            <a:endParaRPr lang="en-US" sz="3400" b="0" strike="noStrike" spc="-1">
              <a:latin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 application&#10;&#10;Description automatically generated">
            <a:extLst>
              <a:ext uri="{FF2B5EF4-FFF2-40B4-BE49-F238E27FC236}">
                <a16:creationId xmlns:a16="http://schemas.microsoft.com/office/drawing/2014/main" id="{816CEA54-9E33-491C-A833-2742D5191954}"/>
              </a:ext>
            </a:extLst>
          </p:cNvPr>
          <p:cNvPicPr>
            <a:picLocks noChangeAspect="1"/>
          </p:cNvPicPr>
          <p:nvPr/>
        </p:nvPicPr>
        <p:blipFill>
          <a:blip r:embed="rId3"/>
          <a:stretch>
            <a:fillRect/>
          </a:stretch>
        </p:blipFill>
        <p:spPr>
          <a:xfrm>
            <a:off x="2028825" y="1231251"/>
            <a:ext cx="8740755" cy="8204661"/>
          </a:xfrm>
          <a:prstGeom prst="rect">
            <a:avLst/>
          </a:prstGeom>
        </p:spPr>
      </p:pic>
    </p:spTree>
    <p:extLst>
      <p:ext uri="{BB962C8B-B14F-4D97-AF65-F5344CB8AC3E}">
        <p14:creationId xmlns:p14="http://schemas.microsoft.com/office/powerpoint/2010/main" val="16753098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text&#10;&#10;Description automatically generated">
            <a:extLst>
              <a:ext uri="{FF2B5EF4-FFF2-40B4-BE49-F238E27FC236}">
                <a16:creationId xmlns:a16="http://schemas.microsoft.com/office/drawing/2014/main" id="{93B527A6-2030-4B80-9C58-A5BAE28E900A}"/>
              </a:ext>
            </a:extLst>
          </p:cNvPr>
          <p:cNvPicPr>
            <a:picLocks noChangeAspect="1"/>
          </p:cNvPicPr>
          <p:nvPr/>
        </p:nvPicPr>
        <p:blipFill>
          <a:blip r:embed="rId3"/>
          <a:stretch>
            <a:fillRect/>
          </a:stretch>
        </p:blipFill>
        <p:spPr>
          <a:xfrm>
            <a:off x="1847633" y="766078"/>
            <a:ext cx="7973390" cy="8873718"/>
          </a:xfrm>
          <a:prstGeom prst="rect">
            <a:avLst/>
          </a:prstGeom>
        </p:spPr>
      </p:pic>
    </p:spTree>
    <p:extLst>
      <p:ext uri="{BB962C8B-B14F-4D97-AF65-F5344CB8AC3E}">
        <p14:creationId xmlns:p14="http://schemas.microsoft.com/office/powerpoint/2010/main" val="868709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6" name="Maps"/>
          <p:cNvSpPr/>
          <p:nvPr/>
        </p:nvSpPr>
        <p:spPr>
          <a:xfrm>
            <a:off x="-800016" y="-354145"/>
            <a:ext cx="107712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a:solidFill>
                  <a:schemeClr val="bg1"/>
                </a:solidFill>
                <a:latin typeface="Arial"/>
              </a:rPr>
              <a:t>API</a:t>
            </a:r>
            <a:endParaRPr lang="en-US" sz="4800" b="0" strike="noStrike" spc="-1">
              <a:solidFill>
                <a:schemeClr val="bg1"/>
              </a:solidFill>
              <a:latin typeface="Arial"/>
            </a:endParaRPr>
          </a:p>
        </p:txBody>
      </p:sp>
      <p:sp>
        <p:nvSpPr>
          <p:cNvPr id="417" name="Function without parameters…"/>
          <p:cNvSpPr/>
          <p:nvPr/>
        </p:nvSpPr>
        <p:spPr>
          <a:xfrm>
            <a:off x="993960" y="504944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41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10;&#10;Description automatically generated">
            <a:extLst>
              <a:ext uri="{FF2B5EF4-FFF2-40B4-BE49-F238E27FC236}">
                <a16:creationId xmlns:a16="http://schemas.microsoft.com/office/drawing/2014/main" id="{E163E747-6437-4787-AB20-1C968A1D7900}"/>
              </a:ext>
            </a:extLst>
          </p:cNvPr>
          <p:cNvPicPr>
            <a:picLocks noChangeAspect="1"/>
          </p:cNvPicPr>
          <p:nvPr/>
        </p:nvPicPr>
        <p:blipFill>
          <a:blip r:embed="rId3"/>
          <a:stretch>
            <a:fillRect/>
          </a:stretch>
        </p:blipFill>
        <p:spPr>
          <a:xfrm>
            <a:off x="559160" y="960588"/>
            <a:ext cx="11325559" cy="8564364"/>
          </a:xfrm>
          <a:prstGeom prst="rect">
            <a:avLst/>
          </a:prstGeom>
        </p:spPr>
      </p:pic>
    </p:spTree>
    <p:extLst>
      <p:ext uri="{BB962C8B-B14F-4D97-AF65-F5344CB8AC3E}">
        <p14:creationId xmlns:p14="http://schemas.microsoft.com/office/powerpoint/2010/main" val="3393737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9" name="Function"/>
          <p:cNvSpPr/>
          <p:nvPr/>
        </p:nvSpPr>
        <p:spPr>
          <a:xfrm>
            <a:off x="647640" y="279720"/>
            <a:ext cx="44895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Prototypes in JS</a:t>
            </a:r>
            <a:endParaRPr lang="en-US" sz="4800" b="0" strike="noStrike" spc="-1">
              <a:latin typeface="Arial"/>
            </a:endParaRPr>
          </a:p>
        </p:txBody>
      </p:sp>
      <p:sp>
        <p:nvSpPr>
          <p:cNvPr id="420" name="Function without parameters…"/>
          <p:cNvSpPr/>
          <p:nvPr/>
        </p:nvSpPr>
        <p:spPr>
          <a:xfrm>
            <a:off x="882720" y="1387800"/>
            <a:ext cx="10779120" cy="79801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1800" b="0" strike="noStrike" spc="-1">
              <a:latin typeface="Arial"/>
            </a:endParaRPr>
          </a:p>
          <a:p>
            <a:pPr>
              <a:lnSpc>
                <a:spcPts val="3900"/>
              </a:lnSpc>
              <a:tabLst>
                <a:tab pos="0" algn="l"/>
              </a:tabLst>
            </a:pPr>
            <a:endParaRPr lang="en-US" sz="18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Prototypes are the mechanism by which Javascript objects inherit features from one another.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__proto__ object will be created inside the object which will refer to the Prototype of its class constructor or function constructor whenever an object will be created.</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Using prototype property we can also add more elements to an object which will be accessible by other objects also(the objects which will be created by same function or class constructor).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p:txBody>
      </p:sp>
      <p:pic>
        <p:nvPicPr>
          <p:cNvPr id="42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2" name="Function"/>
          <p:cNvSpPr/>
          <p:nvPr/>
        </p:nvSpPr>
        <p:spPr>
          <a:xfrm>
            <a:off x="1295280" y="1022760"/>
            <a:ext cx="104133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Prototypes in JS &amp; Prototype Chaining</a:t>
            </a:r>
            <a:endParaRPr lang="en-US" sz="4800" b="0" strike="noStrike" spc="-1">
              <a:latin typeface="Arial"/>
            </a:endParaRPr>
          </a:p>
        </p:txBody>
      </p:sp>
      <p:pic>
        <p:nvPicPr>
          <p:cNvPr id="423"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424" name="Image" descr="Image"/>
          <p:cNvPicPr/>
          <p:nvPr/>
        </p:nvPicPr>
        <p:blipFill>
          <a:blip r:embed="rId3"/>
          <a:stretch/>
        </p:blipFill>
        <p:spPr>
          <a:xfrm>
            <a:off x="1021320" y="4043520"/>
            <a:ext cx="11264040" cy="2466360"/>
          </a:xfrm>
          <a:prstGeom prst="rect">
            <a:avLst/>
          </a:prstGeom>
          <a:ln w="12700">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5" name="Function"/>
          <p:cNvSpPr/>
          <p:nvPr/>
        </p:nvSpPr>
        <p:spPr>
          <a:xfrm>
            <a:off x="597240" y="279720"/>
            <a:ext cx="45900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Inheritance in JS</a:t>
            </a:r>
            <a:endParaRPr lang="en-US" sz="4800" b="0" strike="noStrike" spc="-1">
              <a:latin typeface="Arial"/>
            </a:endParaRPr>
          </a:p>
        </p:txBody>
      </p:sp>
      <p:sp>
        <p:nvSpPr>
          <p:cNvPr id="426" name="Function without parameters…"/>
          <p:cNvSpPr/>
          <p:nvPr/>
        </p:nvSpPr>
        <p:spPr>
          <a:xfrm>
            <a:off x="626040" y="1054440"/>
            <a:ext cx="10779120" cy="45126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1800" b="0" strike="noStrike" spc="-1">
              <a:latin typeface="Arial"/>
            </a:endParaRPr>
          </a:p>
          <a:p>
            <a:pPr>
              <a:lnSpc>
                <a:spcPts val="3900"/>
              </a:lnSpc>
              <a:tabLst>
                <a:tab pos="0" algn="l"/>
              </a:tabLst>
            </a:pPr>
            <a:endParaRPr lang="en-US" sz="18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A class created with a class inheritance inherits all the properties from other class.</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p:txBody>
      </p:sp>
      <p:pic>
        <p:nvPicPr>
          <p:cNvPr id="42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428" name="Image" descr="Image"/>
          <p:cNvPicPr/>
          <p:nvPr/>
        </p:nvPicPr>
        <p:blipFill>
          <a:blip r:embed="rId3"/>
          <a:stretch/>
        </p:blipFill>
        <p:spPr>
          <a:xfrm>
            <a:off x="1460160" y="3179160"/>
            <a:ext cx="6603120" cy="5853960"/>
          </a:xfrm>
          <a:prstGeom prst="rect">
            <a:avLst/>
          </a:prstGeom>
          <a:ln w="12700">
            <a:noFill/>
          </a:ln>
        </p:spPr>
      </p:pic>
      <p:sp>
        <p:nvSpPr>
          <p:cNvPr id="429" name="Function without parameters…"/>
          <p:cNvSpPr/>
          <p:nvPr/>
        </p:nvSpPr>
        <p:spPr>
          <a:xfrm>
            <a:off x="9063720" y="3523320"/>
            <a:ext cx="3157560" cy="55033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1800" b="0" strike="noStrike" spc="-1">
              <a:latin typeface="Arial"/>
            </a:endParaRPr>
          </a:p>
          <a:p>
            <a:pPr>
              <a:lnSpc>
                <a:spcPts val="3900"/>
              </a:lnSpc>
              <a:tabLst>
                <a:tab pos="0" algn="l"/>
              </a:tabLst>
            </a:pPr>
            <a:endParaRPr lang="en-US" sz="18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Output : </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My name is PrepBuddy</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0" name="Maps"/>
          <p:cNvSpPr/>
          <p:nvPr/>
        </p:nvSpPr>
        <p:spPr>
          <a:xfrm>
            <a:off x="749520" y="514800"/>
            <a:ext cx="2458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Closures</a:t>
            </a:r>
            <a:endParaRPr lang="en-US" sz="4800" b="0" strike="noStrike" spc="-1">
              <a:latin typeface="Arial"/>
            </a:endParaRPr>
          </a:p>
        </p:txBody>
      </p:sp>
      <p:sp>
        <p:nvSpPr>
          <p:cNvPr id="431" name="Let sayings = new Map()…"/>
          <p:cNvSpPr/>
          <p:nvPr/>
        </p:nvSpPr>
        <p:spPr>
          <a:xfrm>
            <a:off x="934920" y="1468800"/>
            <a:ext cx="10999080" cy="77886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 closure gives access to variables or other properties of outer function or parent to inner function or child function by creating a lexical environment.</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function test() {</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  var name = 'Prepbytes'; // name is a local variable defined inside test</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  function showName() { // showName() is the inner function, a closure</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    console.log(name); // use variable declared in the parent function</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  }</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  showName();</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a:t>
            </a:r>
            <a:endParaRPr lang="en-US" sz="2000" b="0" strike="noStrike" spc="-1">
              <a:latin typeface="Arial"/>
            </a:endParaRPr>
          </a:p>
          <a:p>
            <a:pPr>
              <a:lnSpc>
                <a:spcPts val="4601"/>
              </a:lnSpc>
              <a:tabLst>
                <a:tab pos="0" algn="l"/>
              </a:tabLst>
            </a:pPr>
            <a:r>
              <a:rPr lang="en-US" sz="2000" b="0" strike="noStrike" spc="-1">
                <a:solidFill>
                  <a:srgbClr val="FAE232"/>
                </a:solidFill>
                <a:latin typeface="Courier New"/>
                <a:ea typeface="Courier New"/>
              </a:rPr>
              <a:t>test();</a:t>
            </a:r>
            <a:endParaRPr lang="en-US" sz="2000" b="0" strike="noStrike" spc="-1">
              <a:latin typeface="Arial"/>
            </a:endParaRPr>
          </a:p>
        </p:txBody>
      </p:sp>
      <p:pic>
        <p:nvPicPr>
          <p:cNvPr id="43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p:nvPr/>
        </p:nvPicPr>
        <p:blipFill>
          <a:blip r:embed="rId2"/>
          <a:stretch/>
        </p:blipFill>
        <p:spPr>
          <a:xfrm>
            <a:off x="6605640" y="2712600"/>
            <a:ext cx="6007320" cy="5002920"/>
          </a:xfrm>
          <a:prstGeom prst="rect">
            <a:avLst/>
          </a:prstGeom>
          <a:ln w="12700">
            <a:noFill/>
          </a:ln>
        </p:spPr>
      </p:pic>
      <p:sp>
        <p:nvSpPr>
          <p:cNvPr id="434" name="Maps"/>
          <p:cNvSpPr/>
          <p:nvPr/>
        </p:nvSpPr>
        <p:spPr>
          <a:xfrm>
            <a:off x="961560" y="352800"/>
            <a:ext cx="33037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Event Loop </a:t>
            </a:r>
            <a:endParaRPr lang="en-US" sz="4800" b="0" strike="noStrike" spc="-1">
              <a:latin typeface="Arial"/>
            </a:endParaRPr>
          </a:p>
        </p:txBody>
      </p:sp>
      <p:pic>
        <p:nvPicPr>
          <p:cNvPr id="435" name="PrepBytes_Logo.png" descr="PrepBytes_Logo.png"/>
          <p:cNvPicPr/>
          <p:nvPr/>
        </p:nvPicPr>
        <p:blipFill>
          <a:blip r:embed="rId3"/>
          <a:stretch/>
        </p:blipFill>
        <p:spPr>
          <a:xfrm>
            <a:off x="10320840" y="110160"/>
            <a:ext cx="2351160" cy="613440"/>
          </a:xfrm>
          <a:prstGeom prst="rect">
            <a:avLst/>
          </a:prstGeom>
          <a:ln w="12700">
            <a:noFill/>
          </a:ln>
        </p:spPr>
      </p:pic>
      <p:sp>
        <p:nvSpPr>
          <p:cNvPr id="436" name="Let sayings = new Map()…"/>
          <p:cNvSpPr/>
          <p:nvPr/>
        </p:nvSpPr>
        <p:spPr>
          <a:xfrm>
            <a:off x="563040" y="2309400"/>
            <a:ext cx="5519880" cy="59986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The event loop has one simple job : to monitor the call stack and callback queue. If the call stack is empty, the event loop will take the first item from the callback queue and will push it to call stack, which will effectively runs it</a:t>
            </a:r>
            <a:endParaRPr lang="en-US" sz="3200" b="0" strike="noStrike" spc="-1">
              <a:latin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7" name="Maps"/>
          <p:cNvSpPr/>
          <p:nvPr/>
        </p:nvSpPr>
        <p:spPr>
          <a:xfrm>
            <a:off x="478440" y="217800"/>
            <a:ext cx="31348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Event Loop</a:t>
            </a:r>
            <a:endParaRPr lang="en-US" sz="4800" b="0" strike="noStrike" spc="-1">
              <a:latin typeface="Arial"/>
            </a:endParaRPr>
          </a:p>
        </p:txBody>
      </p:sp>
      <p:sp>
        <p:nvSpPr>
          <p:cNvPr id="438" name="Let sayings = new Map()…"/>
          <p:cNvSpPr/>
          <p:nvPr/>
        </p:nvSpPr>
        <p:spPr>
          <a:xfrm>
            <a:off x="473400" y="4795920"/>
            <a:ext cx="4982760" cy="11340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1800" b="0" strike="noStrike" spc="-1">
              <a:latin typeface="Arial"/>
            </a:endParaRPr>
          </a:p>
          <a:p>
            <a:pPr>
              <a:lnSpc>
                <a:spcPts val="4601"/>
              </a:lnSpc>
              <a:tabLst>
                <a:tab pos="0" algn="l"/>
              </a:tabLst>
            </a:pPr>
            <a:endParaRPr lang="en-US" sz="1800" b="0" strike="noStrike" spc="-1">
              <a:latin typeface="Arial"/>
            </a:endParaRPr>
          </a:p>
        </p:txBody>
      </p:sp>
      <p:pic>
        <p:nvPicPr>
          <p:cNvPr id="439"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440" name="Image" descr="Image"/>
          <p:cNvPicPr/>
          <p:nvPr/>
        </p:nvPicPr>
        <p:blipFill>
          <a:blip r:embed="rId3"/>
          <a:stretch/>
        </p:blipFill>
        <p:spPr>
          <a:xfrm>
            <a:off x="2312280" y="2192760"/>
            <a:ext cx="8114760" cy="6057360"/>
          </a:xfrm>
          <a:prstGeom prst="rect">
            <a:avLst/>
          </a:prstGeom>
          <a:ln w="12700">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1" name="Javascript"/>
          <p:cNvSpPr/>
          <p:nvPr/>
        </p:nvSpPr>
        <p:spPr>
          <a:xfrm>
            <a:off x="3186360" y="3495240"/>
            <a:ext cx="6987240" cy="1983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5199"/>
              </a:lnSpc>
              <a:tabLst>
                <a:tab pos="0" algn="l"/>
              </a:tabLst>
            </a:pPr>
            <a:r>
              <a:rPr lang="en-US" sz="8400" b="0" strike="noStrike" spc="-1">
                <a:solidFill>
                  <a:srgbClr val="FFFFFF"/>
                </a:solidFill>
                <a:latin typeface="Arial"/>
                <a:ea typeface="Arial"/>
              </a:rPr>
              <a:t>What is DOM?</a:t>
            </a:r>
            <a:endParaRPr lang="en-US" sz="8400" b="0" strike="noStrike" spc="-1">
              <a:latin typeface="Arial"/>
            </a:endParaRPr>
          </a:p>
        </p:txBody>
      </p:sp>
      <p:pic>
        <p:nvPicPr>
          <p:cNvPr id="44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8" name="PrepBytes_Logo.png" descr="PrepBytes_Logo.png"/>
          <p:cNvPicPr/>
          <p:nvPr/>
        </p:nvPicPr>
        <p:blipFill>
          <a:blip r:embed="rId2"/>
          <a:stretch/>
        </p:blipFill>
        <p:spPr>
          <a:xfrm>
            <a:off x="10294920" y="222120"/>
            <a:ext cx="2351160" cy="613440"/>
          </a:xfrm>
          <a:prstGeom prst="rect">
            <a:avLst/>
          </a:prstGeom>
          <a:ln w="12700">
            <a:noFill/>
          </a:ln>
          <a:effectLst>
            <a:reflection stA="50000" endPos="40000" dir="5400000" sy="-100000" algn="bl" rotWithShape="0"/>
          </a:effectLst>
        </p:spPr>
      </p:pic>
      <p:sp>
        <p:nvSpPr>
          <p:cNvPr id="179" name="alert"/>
          <p:cNvSpPr/>
          <p:nvPr/>
        </p:nvSpPr>
        <p:spPr>
          <a:xfrm>
            <a:off x="3434760" y="730440"/>
            <a:ext cx="54000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Code Execution</a:t>
            </a:r>
            <a:endParaRPr lang="en-US" sz="4800" b="0" strike="noStrike" spc="-1">
              <a:latin typeface="Arial"/>
            </a:endParaRPr>
          </a:p>
        </p:txBody>
      </p:sp>
      <p:pic>
        <p:nvPicPr>
          <p:cNvPr id="180" name="Image" descr="Image"/>
          <p:cNvPicPr/>
          <p:nvPr/>
        </p:nvPicPr>
        <p:blipFill>
          <a:blip r:embed="rId3"/>
          <a:stretch/>
        </p:blipFill>
        <p:spPr>
          <a:xfrm>
            <a:off x="3103200" y="2750400"/>
            <a:ext cx="6062760" cy="4921200"/>
          </a:xfrm>
          <a:prstGeom prst="rect">
            <a:avLst/>
          </a:prstGeom>
          <a:ln w="12700">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43" name="PrepBytes_Logo.png" descr="PrepBytes_Logo.png"/>
          <p:cNvPicPr/>
          <p:nvPr/>
        </p:nvPicPr>
        <p:blipFill>
          <a:blip r:embed="rId2"/>
          <a:stretch/>
        </p:blipFill>
        <p:spPr>
          <a:xfrm>
            <a:off x="10280520" y="569520"/>
            <a:ext cx="2351160" cy="613440"/>
          </a:xfrm>
          <a:prstGeom prst="rect">
            <a:avLst/>
          </a:prstGeom>
          <a:ln w="12700">
            <a:noFill/>
          </a:ln>
        </p:spPr>
      </p:pic>
      <p:sp>
        <p:nvSpPr>
          <p:cNvPr id="444" name="Let sayings = new Map()…"/>
          <p:cNvSpPr/>
          <p:nvPr/>
        </p:nvSpPr>
        <p:spPr>
          <a:xfrm>
            <a:off x="686880" y="2716560"/>
            <a:ext cx="11838960" cy="45126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The </a:t>
            </a:r>
            <a:r>
              <a:rPr lang="en-US" sz="3200" b="1" strike="noStrike" spc="-1">
                <a:solidFill>
                  <a:srgbClr val="56C1FF"/>
                </a:solidFill>
                <a:latin typeface="Courier New"/>
                <a:ea typeface="Courier New"/>
              </a:rPr>
              <a:t>Document Object Model</a:t>
            </a:r>
            <a:r>
              <a:rPr lang="en-US" sz="3200" b="0" strike="noStrike" spc="-1">
                <a:solidFill>
                  <a:srgbClr val="56C1FF"/>
                </a:solidFill>
                <a:latin typeface="Courier New"/>
                <a:ea typeface="Courier New"/>
              </a:rPr>
              <a:t> (</a:t>
            </a:r>
            <a:r>
              <a:rPr lang="en-US" sz="3200" b="1" strike="noStrike" spc="-1">
                <a:solidFill>
                  <a:srgbClr val="56C1FF"/>
                </a:solidFill>
                <a:latin typeface="Courier New"/>
                <a:ea typeface="Courier New"/>
              </a:rPr>
              <a:t>DOM</a:t>
            </a:r>
            <a:r>
              <a:rPr lang="en-US" sz="3200" b="0" strike="noStrike" spc="-1">
                <a:solidFill>
                  <a:srgbClr val="56C1FF"/>
                </a:solidFill>
                <a:latin typeface="Courier New"/>
                <a:ea typeface="Courier New"/>
              </a:rPr>
              <a:t>) is the data representation of the objects that comprise the structure and content of a document on the web.</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It represents the page so that programs can change the document structure, style, and content. The DOM represents the document </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as objects. That way, languages like Javascript can connect to the page.</a:t>
            </a:r>
            <a:endParaRPr lang="en-US" sz="3200" b="0" strike="noStrike" spc="-1">
              <a:latin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5" name="Let sayings = new Map()…"/>
          <p:cNvSpPr/>
          <p:nvPr/>
        </p:nvSpPr>
        <p:spPr>
          <a:xfrm>
            <a:off x="925920" y="2105640"/>
            <a:ext cx="5358240" cy="55407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just">
              <a:lnSpc>
                <a:spcPct val="100000"/>
              </a:lnSpc>
              <a:tabLst>
                <a:tab pos="0" algn="l"/>
              </a:tabLst>
            </a:pPr>
            <a:r>
              <a:rPr lang="en-US" sz="2400" b="0" strike="noStrike" spc="-1">
                <a:solidFill>
                  <a:srgbClr val="FAE232"/>
                </a:solidFill>
                <a:latin typeface="Courier New"/>
                <a:ea typeface="Courier New"/>
              </a:rPr>
              <a:t>&lt;!DOCTYPE html&gt;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&lt;html lang="en"&gt;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&lt;head&gt;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&lt;title&gt;Document&lt;/title&gt;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&lt;/head&gt;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&lt;body&gt;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&lt;h1&gt;Javsacript&lt;/h1&gt;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&lt;button&gt;Click Me&lt;/button&gt;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&lt;ul&gt;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1&lt;/li&gt;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2&lt;/li&gt;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3&lt;/li&gt;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&lt;/ul&gt;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&lt;/body&gt;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&lt;/html&gt;</a:t>
            </a:r>
            <a:endParaRPr lang="en-US" sz="2400" b="0" strike="noStrike" spc="-1">
              <a:latin typeface="Arial"/>
            </a:endParaRPr>
          </a:p>
        </p:txBody>
      </p:sp>
      <p:pic>
        <p:nvPicPr>
          <p:cNvPr id="446" name="Picture 5" descr="Picture 5"/>
          <p:cNvPicPr/>
          <p:nvPr/>
        </p:nvPicPr>
        <p:blipFill>
          <a:blip r:embed="rId2"/>
          <a:stretch/>
        </p:blipFill>
        <p:spPr>
          <a:xfrm>
            <a:off x="6338520" y="3318480"/>
            <a:ext cx="2425320" cy="2425320"/>
          </a:xfrm>
          <a:prstGeom prst="rect">
            <a:avLst/>
          </a:prstGeom>
          <a:ln w="12700">
            <a:noFill/>
          </a:ln>
        </p:spPr>
      </p:pic>
      <p:sp>
        <p:nvSpPr>
          <p:cNvPr id="447" name="Right Arrow 1"/>
          <p:cNvSpPr/>
          <p:nvPr/>
        </p:nvSpPr>
        <p:spPr>
          <a:xfrm>
            <a:off x="5183280" y="4321440"/>
            <a:ext cx="1107000" cy="419400"/>
          </a:xfrm>
          <a:prstGeom prst="rightArrow">
            <a:avLst>
              <a:gd name="adj1" fmla="val 50000"/>
              <a:gd name="adj2" fmla="val 50000"/>
            </a:avLst>
          </a:prstGeom>
          <a:solidFill>
            <a:schemeClr val="accent1">
              <a:lumOff val="13529"/>
            </a:schemeClr>
          </a:solidFill>
          <a:ln w="12700">
            <a:noFill/>
          </a:ln>
        </p:spPr>
        <p:style>
          <a:lnRef idx="0">
            <a:scrgbClr r="0" g="0" b="0"/>
          </a:lnRef>
          <a:fillRef idx="0">
            <a:scrgbClr r="0" g="0" b="0"/>
          </a:fillRef>
          <a:effectRef idx="0">
            <a:scrgbClr r="0" g="0" b="0"/>
          </a:effectRef>
          <a:fontRef idx="minor"/>
        </p:style>
      </p:sp>
      <p:sp>
        <p:nvSpPr>
          <p:cNvPr id="448" name="Right Arrow 6"/>
          <p:cNvSpPr/>
          <p:nvPr/>
        </p:nvSpPr>
        <p:spPr>
          <a:xfrm>
            <a:off x="8811720" y="4307400"/>
            <a:ext cx="1132200" cy="419400"/>
          </a:xfrm>
          <a:prstGeom prst="rightArrow">
            <a:avLst>
              <a:gd name="adj1" fmla="val 50000"/>
              <a:gd name="adj2" fmla="val 50000"/>
            </a:avLst>
          </a:prstGeom>
          <a:solidFill>
            <a:schemeClr val="accent1">
              <a:lumOff val="13529"/>
            </a:schemeClr>
          </a:solidFill>
          <a:ln w="12700">
            <a:noFill/>
          </a:ln>
        </p:spPr>
        <p:style>
          <a:lnRef idx="0">
            <a:scrgbClr r="0" g="0" b="0"/>
          </a:lnRef>
          <a:fillRef idx="0">
            <a:scrgbClr r="0" g="0" b="0"/>
          </a:fillRef>
          <a:effectRef idx="0">
            <a:scrgbClr r="0" g="0" b="0"/>
          </a:effectRef>
          <a:fontRef idx="minor"/>
        </p:style>
      </p:sp>
      <p:sp>
        <p:nvSpPr>
          <p:cNvPr id="449" name="Javascript"/>
          <p:cNvSpPr/>
          <p:nvPr/>
        </p:nvSpPr>
        <p:spPr>
          <a:xfrm>
            <a:off x="9902520" y="3354120"/>
            <a:ext cx="3136320" cy="1983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5199"/>
              </a:lnSpc>
              <a:tabLst>
                <a:tab pos="0" algn="l"/>
              </a:tabLst>
            </a:pPr>
            <a:r>
              <a:rPr lang="en-US" sz="8400" b="0" strike="noStrike" spc="-1">
                <a:solidFill>
                  <a:srgbClr val="FFFFFF"/>
                </a:solidFill>
                <a:latin typeface="Arial"/>
                <a:ea typeface="Arial"/>
              </a:rPr>
              <a:t>DOM?</a:t>
            </a:r>
            <a:endParaRPr lang="en-US" sz="8400" b="0" strike="noStrike" spc="-1">
              <a:latin typeface="Arial"/>
            </a:endParaRPr>
          </a:p>
        </p:txBody>
      </p:sp>
      <p:pic>
        <p:nvPicPr>
          <p:cNvPr id="450" name="PrepBytes_Logo.png" descr="PrepBytes_Logo.png"/>
          <p:cNvPicPr/>
          <p:nvPr/>
        </p:nvPicPr>
        <p:blipFill>
          <a:blip r:embed="rId3"/>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1" name="Let sayings = new Map()…"/>
          <p:cNvSpPr/>
          <p:nvPr/>
        </p:nvSpPr>
        <p:spPr>
          <a:xfrm>
            <a:off x="925920" y="2105640"/>
            <a:ext cx="5358240" cy="55407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just">
              <a:lnSpc>
                <a:spcPct val="100000"/>
              </a:lnSpc>
              <a:tabLst>
                <a:tab pos="0" algn="l"/>
              </a:tabLst>
            </a:pPr>
            <a:r>
              <a:rPr lang="en-US" sz="2400" b="0" strike="noStrike" spc="-1">
                <a:solidFill>
                  <a:srgbClr val="FAE232"/>
                </a:solidFill>
                <a:latin typeface="Courier New"/>
                <a:ea typeface="Courier New"/>
              </a:rPr>
              <a:t>&lt;!DOCTYPE html&gt;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&lt;html lang="en"&gt;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&lt;head&gt;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&lt;title&gt;Document&lt;/title&gt;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&lt;/head&gt;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&lt;body&gt;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&lt;h1&gt;JavaScript&lt;/h1&gt;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&lt;button&gt;Click Me&lt;/button&gt;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&lt;ul&gt;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1&lt;/li&gt;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2&lt;/li&gt;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&lt;li&gt;Item 3&lt;/li&gt;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    &lt;/ul&gt;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&lt;/body&gt;</a:t>
            </a:r>
            <a:endParaRPr lang="en-US" sz="2400" b="0" strike="noStrike" spc="-1">
              <a:latin typeface="Arial"/>
            </a:endParaRPr>
          </a:p>
          <a:p>
            <a:pPr algn="just">
              <a:lnSpc>
                <a:spcPct val="100000"/>
              </a:lnSpc>
              <a:tabLst>
                <a:tab pos="0" algn="l"/>
              </a:tabLst>
            </a:pPr>
            <a:r>
              <a:rPr lang="en-US" sz="2400" b="0" strike="noStrike" spc="-1">
                <a:solidFill>
                  <a:srgbClr val="FAE232"/>
                </a:solidFill>
                <a:latin typeface="Courier New"/>
                <a:ea typeface="Courier New"/>
              </a:rPr>
              <a:t>&lt;/html&gt;</a:t>
            </a:r>
            <a:endParaRPr lang="en-US" sz="2400" b="0" strike="noStrike" spc="-1">
              <a:latin typeface="Arial"/>
            </a:endParaRPr>
          </a:p>
        </p:txBody>
      </p:sp>
      <p:sp>
        <p:nvSpPr>
          <p:cNvPr id="452" name="Right Arrow 1"/>
          <p:cNvSpPr/>
          <p:nvPr/>
        </p:nvSpPr>
        <p:spPr>
          <a:xfrm>
            <a:off x="5403600" y="4348440"/>
            <a:ext cx="1107000" cy="419400"/>
          </a:xfrm>
          <a:prstGeom prst="rightArrow">
            <a:avLst>
              <a:gd name="adj1" fmla="val 50000"/>
              <a:gd name="adj2" fmla="val 50000"/>
            </a:avLst>
          </a:prstGeom>
          <a:solidFill>
            <a:srgbClr val="FFFF00"/>
          </a:solidFill>
          <a:ln w="12700">
            <a:noFill/>
          </a:ln>
        </p:spPr>
        <p:style>
          <a:lnRef idx="0">
            <a:scrgbClr r="0" g="0" b="0"/>
          </a:lnRef>
          <a:fillRef idx="0">
            <a:scrgbClr r="0" g="0" b="0"/>
          </a:fillRef>
          <a:effectRef idx="0">
            <a:scrgbClr r="0" g="0" b="0"/>
          </a:effectRef>
          <a:fontRef idx="minor"/>
        </p:style>
      </p:sp>
      <p:grpSp>
        <p:nvGrpSpPr>
          <p:cNvPr id="453" name="Diagram 7"/>
          <p:cNvGrpSpPr/>
          <p:nvPr/>
        </p:nvGrpSpPr>
        <p:grpSpPr>
          <a:xfrm>
            <a:off x="6816960" y="3497400"/>
            <a:ext cx="5554080" cy="2990520"/>
            <a:chOff x="6816960" y="3497400"/>
            <a:chExt cx="5554080" cy="2990520"/>
          </a:xfrm>
        </p:grpSpPr>
        <p:grpSp>
          <p:nvGrpSpPr>
            <p:cNvPr id="454" name="Group"/>
            <p:cNvGrpSpPr/>
            <p:nvPr/>
          </p:nvGrpSpPr>
          <p:grpSpPr>
            <a:xfrm>
              <a:off x="6816960" y="4111920"/>
              <a:ext cx="1067400" cy="533520"/>
              <a:chOff x="6816960" y="4111920"/>
              <a:chExt cx="1067400" cy="533520"/>
            </a:xfrm>
          </p:grpSpPr>
          <p:sp>
            <p:nvSpPr>
              <p:cNvPr id="455" name="Rounded Rectangle"/>
              <p:cNvSpPr/>
              <p:nvPr/>
            </p:nvSpPr>
            <p:spPr>
              <a:xfrm>
                <a:off x="6816960" y="411192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56" name="html"/>
              <p:cNvSpPr/>
              <p:nvPr/>
            </p:nvSpPr>
            <p:spPr>
              <a:xfrm>
                <a:off x="6832440" y="424584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html</a:t>
                </a:r>
                <a:endParaRPr lang="en-US" sz="1800" b="0" strike="noStrike" spc="-1">
                  <a:latin typeface="Arial"/>
                </a:endParaRPr>
              </a:p>
            </p:txBody>
          </p:sp>
        </p:grpSp>
        <p:sp>
          <p:nvSpPr>
            <p:cNvPr id="457" name="Line"/>
            <p:cNvSpPr/>
            <p:nvPr/>
          </p:nvSpPr>
          <p:spPr>
            <a:xfrm flipV="1">
              <a:off x="7884720" y="3764520"/>
              <a:ext cx="427320" cy="614160"/>
            </a:xfrm>
            <a:prstGeom prst="line">
              <a:avLst/>
            </a:prstGeom>
            <a:ln w="12700">
              <a:solidFill>
                <a:srgbClr val="0080CA"/>
              </a:solidFill>
              <a:round/>
            </a:ln>
          </p:spPr>
          <p:style>
            <a:lnRef idx="0">
              <a:scrgbClr r="0" g="0" b="0"/>
            </a:lnRef>
            <a:fillRef idx="0">
              <a:scrgbClr r="0" g="0" b="0"/>
            </a:fillRef>
            <a:effectRef idx="0">
              <a:scrgbClr r="0" g="0" b="0"/>
            </a:effectRef>
            <a:fontRef idx="minor"/>
          </p:style>
        </p:sp>
        <p:grpSp>
          <p:nvGrpSpPr>
            <p:cNvPr id="458" name="Group"/>
            <p:cNvGrpSpPr/>
            <p:nvPr/>
          </p:nvGrpSpPr>
          <p:grpSpPr>
            <a:xfrm>
              <a:off x="8312400" y="3497400"/>
              <a:ext cx="1067400" cy="533520"/>
              <a:chOff x="8312400" y="3497400"/>
              <a:chExt cx="1067400" cy="533520"/>
            </a:xfrm>
          </p:grpSpPr>
          <p:sp>
            <p:nvSpPr>
              <p:cNvPr id="459" name="Rounded Rectangle"/>
              <p:cNvSpPr/>
              <p:nvPr/>
            </p:nvSpPr>
            <p:spPr>
              <a:xfrm>
                <a:off x="8312400" y="349740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60" name="head"/>
              <p:cNvSpPr/>
              <p:nvPr/>
            </p:nvSpPr>
            <p:spPr>
              <a:xfrm>
                <a:off x="8328240" y="363132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head</a:t>
                </a:r>
                <a:endParaRPr lang="en-US" sz="1800" b="0" strike="noStrike" spc="-1">
                  <a:latin typeface="Arial"/>
                </a:endParaRPr>
              </a:p>
            </p:txBody>
          </p:sp>
        </p:grpSp>
        <p:sp>
          <p:nvSpPr>
            <p:cNvPr id="461" name="Line"/>
            <p:cNvSpPr/>
            <p:nvPr/>
          </p:nvSpPr>
          <p:spPr>
            <a:xfrm>
              <a:off x="9380520" y="3764520"/>
              <a:ext cx="427320" cy="3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62" name="Group"/>
            <p:cNvGrpSpPr/>
            <p:nvPr/>
          </p:nvGrpSpPr>
          <p:grpSpPr>
            <a:xfrm>
              <a:off x="9807840" y="3497400"/>
              <a:ext cx="1067400" cy="533520"/>
              <a:chOff x="9807840" y="3497400"/>
              <a:chExt cx="1067400" cy="533520"/>
            </a:xfrm>
          </p:grpSpPr>
          <p:sp>
            <p:nvSpPr>
              <p:cNvPr id="463" name="Rounded Rectangle"/>
              <p:cNvSpPr/>
              <p:nvPr/>
            </p:nvSpPr>
            <p:spPr>
              <a:xfrm>
                <a:off x="9807840" y="349740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64" name="meta"/>
              <p:cNvSpPr/>
              <p:nvPr/>
            </p:nvSpPr>
            <p:spPr>
              <a:xfrm>
                <a:off x="9823680" y="363132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meta</a:t>
                </a:r>
                <a:endParaRPr lang="en-US" sz="1800" b="0" strike="noStrike" spc="-1">
                  <a:latin typeface="Arial"/>
                </a:endParaRPr>
              </a:p>
            </p:txBody>
          </p:sp>
        </p:grpSp>
        <p:sp>
          <p:nvSpPr>
            <p:cNvPr id="465" name="Line"/>
            <p:cNvSpPr/>
            <p:nvPr/>
          </p:nvSpPr>
          <p:spPr>
            <a:xfrm>
              <a:off x="7885080" y="4378680"/>
              <a:ext cx="427320" cy="614520"/>
            </a:xfrm>
            <a:prstGeom prst="line">
              <a:avLst/>
            </a:prstGeom>
            <a:ln w="12700">
              <a:solidFill>
                <a:srgbClr val="0080CA"/>
              </a:solidFill>
              <a:round/>
            </a:ln>
          </p:spPr>
          <p:style>
            <a:lnRef idx="0">
              <a:scrgbClr r="0" g="0" b="0"/>
            </a:lnRef>
            <a:fillRef idx="0">
              <a:scrgbClr r="0" g="0" b="0"/>
            </a:fillRef>
            <a:effectRef idx="0">
              <a:scrgbClr r="0" g="0" b="0"/>
            </a:effectRef>
            <a:fontRef idx="minor"/>
          </p:style>
        </p:sp>
        <p:grpSp>
          <p:nvGrpSpPr>
            <p:cNvPr id="466" name="Group"/>
            <p:cNvGrpSpPr/>
            <p:nvPr/>
          </p:nvGrpSpPr>
          <p:grpSpPr>
            <a:xfrm>
              <a:off x="8312400" y="4726080"/>
              <a:ext cx="1067400" cy="533520"/>
              <a:chOff x="8312400" y="4726080"/>
              <a:chExt cx="1067400" cy="533520"/>
            </a:xfrm>
          </p:grpSpPr>
          <p:sp>
            <p:nvSpPr>
              <p:cNvPr id="467" name="Rounded Rectangle"/>
              <p:cNvSpPr/>
              <p:nvPr/>
            </p:nvSpPr>
            <p:spPr>
              <a:xfrm>
                <a:off x="8312400" y="472608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68" name="body"/>
              <p:cNvSpPr/>
              <p:nvPr/>
            </p:nvSpPr>
            <p:spPr>
              <a:xfrm>
                <a:off x="8328240" y="486000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body</a:t>
                </a:r>
                <a:endParaRPr lang="en-US" sz="1800" b="0" strike="noStrike" spc="-1">
                  <a:latin typeface="Arial"/>
                </a:endParaRPr>
              </a:p>
            </p:txBody>
          </p:sp>
        </p:grpSp>
        <p:sp>
          <p:nvSpPr>
            <p:cNvPr id="469" name="Line"/>
            <p:cNvSpPr/>
            <p:nvPr/>
          </p:nvSpPr>
          <p:spPr>
            <a:xfrm flipV="1">
              <a:off x="9380160" y="4378680"/>
              <a:ext cx="427320" cy="61452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70" name="Group"/>
            <p:cNvGrpSpPr/>
            <p:nvPr/>
          </p:nvGrpSpPr>
          <p:grpSpPr>
            <a:xfrm>
              <a:off x="9807840" y="4111920"/>
              <a:ext cx="1067400" cy="533520"/>
              <a:chOff x="9807840" y="4111920"/>
              <a:chExt cx="1067400" cy="533520"/>
            </a:xfrm>
          </p:grpSpPr>
          <p:sp>
            <p:nvSpPr>
              <p:cNvPr id="471" name="Rounded Rectangle"/>
              <p:cNvSpPr/>
              <p:nvPr/>
            </p:nvSpPr>
            <p:spPr>
              <a:xfrm>
                <a:off x="9807840" y="411192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72" name="h1"/>
              <p:cNvSpPr/>
              <p:nvPr/>
            </p:nvSpPr>
            <p:spPr>
              <a:xfrm>
                <a:off x="9823680" y="424584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h1</a:t>
                </a:r>
                <a:endParaRPr lang="en-US" sz="1800" b="0" strike="noStrike" spc="-1">
                  <a:latin typeface="Arial"/>
                </a:endParaRPr>
              </a:p>
            </p:txBody>
          </p:sp>
        </p:grpSp>
        <p:sp>
          <p:nvSpPr>
            <p:cNvPr id="473" name="Line"/>
            <p:cNvSpPr/>
            <p:nvPr/>
          </p:nvSpPr>
          <p:spPr>
            <a:xfrm>
              <a:off x="9380520" y="4992840"/>
              <a:ext cx="427320" cy="3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74" name="Group"/>
            <p:cNvGrpSpPr/>
            <p:nvPr/>
          </p:nvGrpSpPr>
          <p:grpSpPr>
            <a:xfrm>
              <a:off x="9807840" y="4726080"/>
              <a:ext cx="1067400" cy="533520"/>
              <a:chOff x="9807840" y="4726080"/>
              <a:chExt cx="1067400" cy="533520"/>
            </a:xfrm>
          </p:grpSpPr>
          <p:sp>
            <p:nvSpPr>
              <p:cNvPr id="475" name="Rounded Rectangle"/>
              <p:cNvSpPr/>
              <p:nvPr/>
            </p:nvSpPr>
            <p:spPr>
              <a:xfrm>
                <a:off x="9807840" y="472608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76" name="button"/>
              <p:cNvSpPr/>
              <p:nvPr/>
            </p:nvSpPr>
            <p:spPr>
              <a:xfrm>
                <a:off x="9823680" y="486000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button</a:t>
                </a:r>
                <a:endParaRPr lang="en-US" sz="1800" b="0" strike="noStrike" spc="-1">
                  <a:latin typeface="Arial"/>
                </a:endParaRPr>
              </a:p>
            </p:txBody>
          </p:sp>
        </p:grpSp>
        <p:sp>
          <p:nvSpPr>
            <p:cNvPr id="477" name="Line"/>
            <p:cNvSpPr/>
            <p:nvPr/>
          </p:nvSpPr>
          <p:spPr>
            <a:xfrm>
              <a:off x="9380880" y="4993200"/>
              <a:ext cx="427320" cy="6141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78" name="Group"/>
            <p:cNvGrpSpPr/>
            <p:nvPr/>
          </p:nvGrpSpPr>
          <p:grpSpPr>
            <a:xfrm>
              <a:off x="9807840" y="5340240"/>
              <a:ext cx="1067400" cy="533520"/>
              <a:chOff x="9807840" y="5340240"/>
              <a:chExt cx="1067400" cy="533520"/>
            </a:xfrm>
          </p:grpSpPr>
          <p:sp>
            <p:nvSpPr>
              <p:cNvPr id="479" name="Rounded Rectangle"/>
              <p:cNvSpPr/>
              <p:nvPr/>
            </p:nvSpPr>
            <p:spPr>
              <a:xfrm>
                <a:off x="9807840" y="534024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80" name="ul"/>
              <p:cNvSpPr/>
              <p:nvPr/>
            </p:nvSpPr>
            <p:spPr>
              <a:xfrm>
                <a:off x="9823680" y="547416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ul</a:t>
                </a:r>
                <a:endParaRPr lang="en-US" sz="1800" b="0" strike="noStrike" spc="-1">
                  <a:latin typeface="Arial"/>
                </a:endParaRPr>
              </a:p>
            </p:txBody>
          </p:sp>
        </p:grpSp>
        <p:sp>
          <p:nvSpPr>
            <p:cNvPr id="481" name="Line"/>
            <p:cNvSpPr/>
            <p:nvPr/>
          </p:nvSpPr>
          <p:spPr>
            <a:xfrm flipV="1">
              <a:off x="10875600" y="4993200"/>
              <a:ext cx="427320" cy="6141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82" name="Group"/>
            <p:cNvGrpSpPr/>
            <p:nvPr/>
          </p:nvGrpSpPr>
          <p:grpSpPr>
            <a:xfrm>
              <a:off x="11303640" y="4726080"/>
              <a:ext cx="1067400" cy="533520"/>
              <a:chOff x="11303640" y="4726080"/>
              <a:chExt cx="1067400" cy="533520"/>
            </a:xfrm>
          </p:grpSpPr>
          <p:sp>
            <p:nvSpPr>
              <p:cNvPr id="483" name="Rounded Rectangle"/>
              <p:cNvSpPr/>
              <p:nvPr/>
            </p:nvSpPr>
            <p:spPr>
              <a:xfrm>
                <a:off x="11303640" y="472608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84" name="li"/>
              <p:cNvSpPr/>
              <p:nvPr/>
            </p:nvSpPr>
            <p:spPr>
              <a:xfrm>
                <a:off x="11319120" y="486000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li</a:t>
                </a:r>
                <a:endParaRPr lang="en-US" sz="1800" b="0" strike="noStrike" spc="-1">
                  <a:latin typeface="Arial"/>
                </a:endParaRPr>
              </a:p>
            </p:txBody>
          </p:sp>
        </p:grpSp>
        <p:sp>
          <p:nvSpPr>
            <p:cNvPr id="485" name="Line"/>
            <p:cNvSpPr/>
            <p:nvPr/>
          </p:nvSpPr>
          <p:spPr>
            <a:xfrm>
              <a:off x="10875960" y="5607000"/>
              <a:ext cx="427320" cy="3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86" name="Group"/>
            <p:cNvGrpSpPr/>
            <p:nvPr/>
          </p:nvGrpSpPr>
          <p:grpSpPr>
            <a:xfrm>
              <a:off x="11303640" y="5340240"/>
              <a:ext cx="1067400" cy="533520"/>
              <a:chOff x="11303640" y="5340240"/>
              <a:chExt cx="1067400" cy="533520"/>
            </a:xfrm>
          </p:grpSpPr>
          <p:sp>
            <p:nvSpPr>
              <p:cNvPr id="487" name="Rounded Rectangle"/>
              <p:cNvSpPr/>
              <p:nvPr/>
            </p:nvSpPr>
            <p:spPr>
              <a:xfrm>
                <a:off x="11303640" y="534024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88" name="li"/>
              <p:cNvSpPr/>
              <p:nvPr/>
            </p:nvSpPr>
            <p:spPr>
              <a:xfrm>
                <a:off x="11319120" y="547416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li</a:t>
                </a:r>
                <a:endParaRPr lang="en-US" sz="1800" b="0" strike="noStrike" spc="-1">
                  <a:latin typeface="Arial"/>
                </a:endParaRPr>
              </a:p>
            </p:txBody>
          </p:sp>
        </p:grpSp>
        <p:sp>
          <p:nvSpPr>
            <p:cNvPr id="489" name="Line"/>
            <p:cNvSpPr/>
            <p:nvPr/>
          </p:nvSpPr>
          <p:spPr>
            <a:xfrm>
              <a:off x="10876320" y="5607360"/>
              <a:ext cx="427320" cy="614160"/>
            </a:xfrm>
            <a:prstGeom prst="line">
              <a:avLst/>
            </a:prstGeom>
            <a:ln w="12700">
              <a:solidFill>
                <a:srgbClr val="0092E6"/>
              </a:solidFill>
              <a:round/>
            </a:ln>
          </p:spPr>
          <p:style>
            <a:lnRef idx="0">
              <a:scrgbClr r="0" g="0" b="0"/>
            </a:lnRef>
            <a:fillRef idx="0">
              <a:scrgbClr r="0" g="0" b="0"/>
            </a:fillRef>
            <a:effectRef idx="0">
              <a:scrgbClr r="0" g="0" b="0"/>
            </a:effectRef>
            <a:fontRef idx="minor"/>
          </p:style>
        </p:sp>
        <p:grpSp>
          <p:nvGrpSpPr>
            <p:cNvPr id="490" name="Group"/>
            <p:cNvGrpSpPr/>
            <p:nvPr/>
          </p:nvGrpSpPr>
          <p:grpSpPr>
            <a:xfrm>
              <a:off x="11303640" y="5954400"/>
              <a:ext cx="1067400" cy="533520"/>
              <a:chOff x="11303640" y="5954400"/>
              <a:chExt cx="1067400" cy="533520"/>
            </a:xfrm>
          </p:grpSpPr>
          <p:sp>
            <p:nvSpPr>
              <p:cNvPr id="491" name="Rounded Rectangle"/>
              <p:cNvSpPr/>
              <p:nvPr/>
            </p:nvSpPr>
            <p:spPr>
              <a:xfrm>
                <a:off x="11303640" y="5954400"/>
                <a:ext cx="1067400" cy="533520"/>
              </a:xfrm>
              <a:prstGeom prst="roundRect">
                <a:avLst>
                  <a:gd name="adj" fmla="val 10000"/>
                </a:avLst>
              </a:prstGeom>
              <a:solidFill>
                <a:srgbClr val="FFFFFF"/>
              </a:solidFill>
              <a:ln w="12700">
                <a:solidFill>
                  <a:srgbClr val="186BE1"/>
                </a:solidFill>
                <a:round/>
              </a:ln>
            </p:spPr>
            <p:style>
              <a:lnRef idx="0">
                <a:scrgbClr r="0" g="0" b="0"/>
              </a:lnRef>
              <a:fillRef idx="0">
                <a:scrgbClr r="0" g="0" b="0"/>
              </a:fillRef>
              <a:effectRef idx="0">
                <a:scrgbClr r="0" g="0" b="0"/>
              </a:effectRef>
              <a:fontRef idx="minor"/>
            </p:style>
          </p:sp>
          <p:sp>
            <p:nvSpPr>
              <p:cNvPr id="492" name="li"/>
              <p:cNvSpPr/>
              <p:nvPr/>
            </p:nvSpPr>
            <p:spPr>
              <a:xfrm>
                <a:off x="11319120" y="6088320"/>
                <a:ext cx="1036080" cy="265680"/>
              </a:xfrm>
              <a:prstGeom prst="rect">
                <a:avLst/>
              </a:prstGeom>
              <a:noFill/>
              <a:ln w="12700">
                <a:noFill/>
              </a:ln>
            </p:spPr>
            <p:style>
              <a:lnRef idx="0">
                <a:scrgbClr r="0" g="0" b="0"/>
              </a:lnRef>
              <a:fillRef idx="0">
                <a:scrgbClr r="0" g="0" b="0"/>
              </a:fillRef>
              <a:effectRef idx="0">
                <a:scrgbClr r="0" g="0" b="0"/>
              </a:effectRef>
              <a:fontRef idx="minor"/>
            </p:style>
            <p:txBody>
              <a:bodyPr lIns="9360" tIns="9360" rIns="9360" bIns="9360" numCol="1" spcCol="0" anchor="ctr">
                <a:spAutoFit/>
              </a:bodyPr>
              <a:lstStyle/>
              <a:p>
                <a:pPr algn="ctr">
                  <a:lnSpc>
                    <a:spcPct val="90000"/>
                  </a:lnSpc>
                  <a:spcBef>
                    <a:spcPts val="799"/>
                  </a:spcBef>
                  <a:tabLst>
                    <a:tab pos="0" algn="l"/>
                  </a:tabLst>
                </a:pPr>
                <a:r>
                  <a:rPr lang="en-US" sz="1800" b="0" strike="noStrike" spc="-1">
                    <a:solidFill>
                      <a:srgbClr val="186BE1"/>
                    </a:solidFill>
                    <a:latin typeface="Helvetica Neue Medium"/>
                    <a:ea typeface="Helvetica Neue Medium"/>
                  </a:rPr>
                  <a:t>li</a:t>
                </a:r>
                <a:endParaRPr lang="en-US" sz="1800" b="0" strike="noStrike" spc="-1">
                  <a:latin typeface="Arial"/>
                </a:endParaRPr>
              </a:p>
            </p:txBody>
          </p:sp>
        </p:grpSp>
      </p:grpSp>
      <p:pic>
        <p:nvPicPr>
          <p:cNvPr id="493"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94" name="PrepBytes_Logo.png" descr="PrepBytes_Logo.png"/>
          <p:cNvPicPr/>
          <p:nvPr/>
        </p:nvPicPr>
        <p:blipFill>
          <a:blip r:embed="rId2"/>
          <a:stretch/>
        </p:blipFill>
        <p:spPr>
          <a:xfrm>
            <a:off x="10253520" y="312840"/>
            <a:ext cx="2351160" cy="613440"/>
          </a:xfrm>
          <a:prstGeom prst="rect">
            <a:avLst/>
          </a:prstGeom>
          <a:ln w="12700">
            <a:noFill/>
          </a:ln>
        </p:spPr>
      </p:pic>
      <p:sp>
        <p:nvSpPr>
          <p:cNvPr id="495" name="Maps"/>
          <p:cNvSpPr/>
          <p:nvPr/>
        </p:nvSpPr>
        <p:spPr>
          <a:xfrm>
            <a:off x="761040" y="-99000"/>
            <a:ext cx="40827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DOM functions</a:t>
            </a:r>
            <a:endParaRPr lang="en-US" sz="4800" b="0" strike="noStrike" spc="-1">
              <a:latin typeface="Arial"/>
            </a:endParaRPr>
          </a:p>
        </p:txBody>
      </p:sp>
      <p:sp>
        <p:nvSpPr>
          <p:cNvPr id="496"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497" name="Let sayings = new Map()…"/>
          <p:cNvSpPr/>
          <p:nvPr/>
        </p:nvSpPr>
        <p:spPr>
          <a:xfrm>
            <a:off x="817200" y="2420640"/>
            <a:ext cx="12057480" cy="54943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Finding the existing HTML elements from DOM</a:t>
            </a:r>
            <a:endParaRPr lang="en-US" sz="3200" b="0" strike="noStrike" spc="-1">
              <a:latin typeface="Arial"/>
            </a:endParaRPr>
          </a:p>
          <a:p>
            <a:pPr>
              <a:lnSpc>
                <a:spcPts val="3900"/>
              </a:lnSpc>
              <a:tabLst>
                <a:tab pos="0" algn="l"/>
              </a:tabLst>
            </a:pPr>
            <a:endParaRPr lang="en-US" sz="3200" b="0" strike="noStrike" spc="-1">
              <a:latin typeface="Arial"/>
            </a:endParaRPr>
          </a:p>
          <a:p>
            <a:pPr>
              <a:lnSpc>
                <a:spcPct val="100000"/>
              </a:lnSpc>
              <a:tabLst>
                <a:tab pos="0" algn="l"/>
              </a:tabLst>
            </a:pPr>
            <a:endParaRPr lang="en-US" sz="3200" b="0" strike="noStrike" spc="-1">
              <a:latin typeface="Arial"/>
            </a:endParaRPr>
          </a:p>
          <a:p>
            <a:pPr marL="444600"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Find an element by its id attribute : </a:t>
            </a:r>
            <a:r>
              <a:rPr lang="en-US" sz="3200" b="0" strike="noStrike" spc="-1">
                <a:solidFill>
                  <a:srgbClr val="FAE232"/>
                </a:solidFill>
                <a:latin typeface="Courier New"/>
                <a:ea typeface="Courier New"/>
              </a:rPr>
              <a:t>document.getElementById(id)</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Find an element by its tag name :(div, span) </a:t>
            </a:r>
            <a:r>
              <a:rPr lang="en-US" sz="3200" b="0" strike="noStrike" spc="-1">
                <a:solidFill>
                  <a:srgbClr val="FAE232"/>
                </a:solidFill>
                <a:latin typeface="Courier New"/>
                <a:ea typeface="Courier New"/>
              </a:rPr>
              <a:t>document.getElementsByTagName(name)</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Find an element by its class attribute : </a:t>
            </a:r>
            <a:r>
              <a:rPr lang="en-US" sz="3200" b="0" strike="noStrike" spc="-1">
                <a:solidFill>
                  <a:srgbClr val="FAE232"/>
                </a:solidFill>
                <a:latin typeface="Courier New"/>
                <a:ea typeface="Courier New"/>
              </a:rPr>
              <a:t>document.getElementsByClassName(</a:t>
            </a:r>
            <a:r>
              <a:rPr lang="en-US" sz="3200" b="0" i="1" strike="noStrike" spc="-1">
                <a:solidFill>
                  <a:srgbClr val="FAE232"/>
                </a:solidFill>
                <a:latin typeface="Courier New"/>
                <a:ea typeface="Courier New"/>
              </a:rPr>
              <a:t>name)</a:t>
            </a:r>
            <a:endParaRPr lang="en-US" sz="32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98" name="PrepBytes_Logo.png" descr="PrepBytes_Logo.png"/>
          <p:cNvPicPr/>
          <p:nvPr/>
        </p:nvPicPr>
        <p:blipFill>
          <a:blip r:embed="rId2"/>
          <a:stretch/>
        </p:blipFill>
        <p:spPr>
          <a:xfrm>
            <a:off x="10253520" y="312840"/>
            <a:ext cx="2351160" cy="613440"/>
          </a:xfrm>
          <a:prstGeom prst="rect">
            <a:avLst/>
          </a:prstGeom>
          <a:ln w="12700">
            <a:noFill/>
          </a:ln>
        </p:spPr>
      </p:pic>
      <p:sp>
        <p:nvSpPr>
          <p:cNvPr id="499" name="Maps"/>
          <p:cNvSpPr/>
          <p:nvPr/>
        </p:nvSpPr>
        <p:spPr>
          <a:xfrm>
            <a:off x="639720" y="-255240"/>
            <a:ext cx="40827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DOM functions</a:t>
            </a:r>
            <a:endParaRPr lang="en-US" sz="4800" b="0" strike="noStrike" spc="-1">
              <a:latin typeface="Arial"/>
            </a:endParaRPr>
          </a:p>
        </p:txBody>
      </p:sp>
      <p:sp>
        <p:nvSpPr>
          <p:cNvPr id="500"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01"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02" name="Let sayings = new Map()…"/>
          <p:cNvSpPr/>
          <p:nvPr/>
        </p:nvSpPr>
        <p:spPr>
          <a:xfrm>
            <a:off x="617760" y="1559880"/>
            <a:ext cx="12057480" cy="6972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Changing the html elements value :</a:t>
            </a:r>
            <a:endParaRPr lang="en-US" sz="3200" b="0" strike="noStrike" spc="-1">
              <a:latin typeface="Arial"/>
            </a:endParaRPr>
          </a:p>
          <a:p>
            <a:pPr>
              <a:lnSpc>
                <a:spcPct val="100000"/>
              </a:lnSpc>
              <a:tabLst>
                <a:tab pos="0" algn="l"/>
              </a:tabLst>
            </a:pPr>
            <a:endParaRPr lang="en-US" sz="3200" b="0" strike="noStrike" spc="-1">
              <a:latin typeface="Arial"/>
            </a:endParaRPr>
          </a:p>
          <a:p>
            <a:pPr>
              <a:lnSpc>
                <a:spcPct val="1000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element.innerHTML</a:t>
            </a:r>
            <a:r>
              <a:rPr lang="en-US" sz="3200" b="0" strike="noStrike" spc="-1">
                <a:solidFill>
                  <a:srgbClr val="56C1FF"/>
                </a:solidFill>
                <a:latin typeface="Courier New"/>
                <a:ea typeface="Courier New"/>
              </a:rPr>
              <a:t> : Changes inner html of an element</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element.style.property</a:t>
            </a:r>
            <a:r>
              <a:rPr lang="en-US" sz="3200" b="0" strike="noStrike" spc="-1">
                <a:solidFill>
                  <a:srgbClr val="56C1FF"/>
                </a:solidFill>
                <a:latin typeface="Courier New"/>
                <a:ea typeface="Courier New"/>
              </a:rPr>
              <a:t> : changes the style of an html element</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element.getAttribute(“id”)</a:t>
            </a:r>
            <a:r>
              <a:rPr lang="en-US" sz="3200" b="0" strike="noStrike" spc="-1">
                <a:solidFill>
                  <a:srgbClr val="56C1FF"/>
                </a:solidFill>
                <a:latin typeface="Courier New"/>
                <a:ea typeface="Courier New"/>
              </a:rPr>
              <a:t> : gives the attribute value of element</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element.setAttribute(“id”,”test”)</a:t>
            </a:r>
            <a:r>
              <a:rPr lang="en-US" sz="3200" b="0" strike="noStrike" spc="-1">
                <a:solidFill>
                  <a:srgbClr val="56C1FF"/>
                </a:solidFill>
                <a:latin typeface="Courier New"/>
                <a:ea typeface="Courier New"/>
              </a:rPr>
              <a:t> : set a new attribute or existing with the given value</a:t>
            </a:r>
            <a:endParaRPr lang="en-US" sz="32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03" name="PrepBytes_Logo.png" descr="PrepBytes_Logo.png"/>
          <p:cNvPicPr/>
          <p:nvPr/>
        </p:nvPicPr>
        <p:blipFill>
          <a:blip r:embed="rId2"/>
          <a:stretch/>
        </p:blipFill>
        <p:spPr>
          <a:xfrm>
            <a:off x="10320840" y="110160"/>
            <a:ext cx="2351160" cy="613440"/>
          </a:xfrm>
          <a:prstGeom prst="rect">
            <a:avLst/>
          </a:prstGeom>
          <a:ln w="12700">
            <a:noFill/>
          </a:ln>
        </p:spPr>
      </p:pic>
      <p:sp>
        <p:nvSpPr>
          <p:cNvPr id="504" name="Maps"/>
          <p:cNvSpPr/>
          <p:nvPr/>
        </p:nvSpPr>
        <p:spPr>
          <a:xfrm>
            <a:off x="699840" y="906840"/>
            <a:ext cx="108522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DOM functions - Adding Dynamic HTML</a:t>
            </a:r>
            <a:endParaRPr lang="en-US" sz="4800" b="0" strike="noStrike" spc="-1">
              <a:latin typeface="Arial"/>
            </a:endParaRPr>
          </a:p>
        </p:txBody>
      </p:sp>
      <p:sp>
        <p:nvSpPr>
          <p:cNvPr id="505"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06"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07" name="Let sayings = new Map()…"/>
          <p:cNvSpPr/>
          <p:nvPr/>
        </p:nvSpPr>
        <p:spPr>
          <a:xfrm>
            <a:off x="685440" y="3579120"/>
            <a:ext cx="12057480" cy="40003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Adding dynamic html elements in DOM:</a:t>
            </a:r>
            <a:endParaRPr lang="en-US" sz="3200" b="0" strike="noStrike" spc="-1">
              <a:latin typeface="Arial"/>
            </a:endParaRPr>
          </a:p>
          <a:p>
            <a:pPr>
              <a:lnSpc>
                <a:spcPct val="100000"/>
              </a:lnSpc>
              <a:tabLst>
                <a:tab pos="0" algn="l"/>
              </a:tabLst>
            </a:pPr>
            <a:endParaRPr lang="en-US" sz="3200" b="0" strike="noStrike" spc="-1">
              <a:latin typeface="Arial"/>
            </a:endParaRPr>
          </a:p>
          <a:p>
            <a:pPr>
              <a:lnSpc>
                <a:spcPct val="1000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document.createElement(element)</a:t>
            </a:r>
            <a:r>
              <a:rPr lang="en-US" sz="3200" b="0" strike="noStrike" spc="-1">
                <a:solidFill>
                  <a:srgbClr val="56C1FF"/>
                </a:solidFill>
                <a:latin typeface="Courier New"/>
                <a:ea typeface="Courier New"/>
              </a:rPr>
              <a:t> : create an HTML element</a:t>
            </a:r>
            <a:endParaRPr lang="en-US" sz="3200" b="0" strike="noStrike" spc="-1">
              <a:latin typeface="Arial"/>
            </a:endParaRPr>
          </a:p>
          <a:p>
            <a:pPr>
              <a:lnSpc>
                <a:spcPts val="3900"/>
              </a:lnSpc>
              <a:tabLst>
                <a:tab pos="0" algn="l"/>
              </a:tabLst>
            </a:pPr>
            <a:endParaRPr lang="en-US" sz="3200" b="0" strike="noStrike" spc="-1">
              <a:latin typeface="Arial"/>
            </a:endParaRPr>
          </a:p>
          <a:p>
            <a:pPr marL="444600" indent="-444600">
              <a:lnSpc>
                <a:spcPts val="3900"/>
              </a:lnSpc>
              <a:buClr>
                <a:srgbClr val="FAE232"/>
              </a:buClr>
              <a:buSzPct val="145000"/>
              <a:buFont typeface="Symbol"/>
              <a:buChar char=""/>
              <a:tabLst>
                <a:tab pos="0" algn="l"/>
              </a:tabLst>
            </a:pPr>
            <a:r>
              <a:rPr lang="en-US" sz="3200" b="0" strike="noStrike" spc="-1">
                <a:solidFill>
                  <a:srgbClr val="FAE232"/>
                </a:solidFill>
                <a:latin typeface="Courier New"/>
                <a:ea typeface="Courier New"/>
              </a:rPr>
              <a:t>document.appendChild(element)</a:t>
            </a:r>
            <a:r>
              <a:rPr lang="en-US" sz="3200" b="0" strike="noStrike" spc="-1">
                <a:solidFill>
                  <a:srgbClr val="56C1FF"/>
                </a:solidFill>
                <a:latin typeface="Courier New"/>
                <a:ea typeface="Courier New"/>
              </a:rPr>
              <a:t> : add an HTML element</a:t>
            </a:r>
            <a:endParaRPr lang="en-US" sz="3200" b="0" strike="noStrike" spc="-1">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03" name="PrepBytes_Logo.png" descr="PrepBytes_Logo.png"/>
          <p:cNvPicPr/>
          <p:nvPr/>
        </p:nvPicPr>
        <p:blipFill>
          <a:blip r:embed="rId2"/>
          <a:stretch/>
        </p:blipFill>
        <p:spPr>
          <a:xfrm>
            <a:off x="10320840" y="110160"/>
            <a:ext cx="2351160" cy="613440"/>
          </a:xfrm>
          <a:prstGeom prst="rect">
            <a:avLst/>
          </a:prstGeom>
          <a:ln w="12700">
            <a:noFill/>
          </a:ln>
        </p:spPr>
      </p:pic>
      <p:sp>
        <p:nvSpPr>
          <p:cNvPr id="504" name="Maps"/>
          <p:cNvSpPr/>
          <p:nvPr/>
        </p:nvSpPr>
        <p:spPr>
          <a:xfrm>
            <a:off x="4269491" y="1004083"/>
            <a:ext cx="3712901"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dirty="0">
                <a:solidFill>
                  <a:srgbClr val="FFFFFF"/>
                </a:solidFill>
                <a:latin typeface="Arial"/>
              </a:rPr>
              <a:t>EXERCISE-9</a:t>
            </a:r>
            <a:endParaRPr lang="en-US" sz="4800" b="0" strike="noStrike" spc="-1" dirty="0">
              <a:solidFill>
                <a:srgbClr val="FFFFFF"/>
              </a:solidFill>
              <a:latin typeface="Arial"/>
            </a:endParaRPr>
          </a:p>
        </p:txBody>
      </p:sp>
      <p:sp>
        <p:nvSpPr>
          <p:cNvPr id="505"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06"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07" name="Let sayings = new Map()…"/>
          <p:cNvSpPr/>
          <p:nvPr/>
        </p:nvSpPr>
        <p:spPr>
          <a:xfrm>
            <a:off x="685440" y="5301948"/>
            <a:ext cx="12057480" cy="554664"/>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dirty="0">
              <a:solidFill>
                <a:srgbClr val="56C1FF"/>
              </a:solidFill>
              <a:latin typeface="Courier New"/>
            </a:endParaRPr>
          </a:p>
        </p:txBody>
      </p:sp>
      <p:sp>
        <p:nvSpPr>
          <p:cNvPr id="2" name="TextBox 1">
            <a:extLst>
              <a:ext uri="{FF2B5EF4-FFF2-40B4-BE49-F238E27FC236}">
                <a16:creationId xmlns:a16="http://schemas.microsoft.com/office/drawing/2014/main" id="{8C3FAD54-9565-44C4-B9BA-5D575EC89B0E}"/>
              </a:ext>
            </a:extLst>
          </p:cNvPr>
          <p:cNvSpPr txBox="1"/>
          <p:nvPr/>
        </p:nvSpPr>
        <p:spPr>
          <a:xfrm>
            <a:off x="1003661" y="3279198"/>
            <a:ext cx="110630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00B0F0"/>
                </a:solidFill>
                <a:cs typeface="Arial"/>
              </a:rPr>
              <a:t>&lt;h1&gt;Hello &lt;/h1&gt;</a:t>
            </a:r>
            <a:br>
              <a:rPr lang="en-US" sz="3600" dirty="0">
                <a:cs typeface="Arial"/>
              </a:rPr>
            </a:br>
            <a:br>
              <a:rPr lang="en-US" sz="3600" dirty="0">
                <a:cs typeface="Arial"/>
              </a:rPr>
            </a:br>
            <a:r>
              <a:rPr lang="en-US" sz="3600" dirty="0">
                <a:solidFill>
                  <a:srgbClr val="00B0F0"/>
                </a:solidFill>
                <a:cs typeface="Arial"/>
              </a:rPr>
              <a:t>Change the heading from "Hello" to "Hello World" using DOM functions</a:t>
            </a:r>
            <a:endParaRPr lang="en-US" sz="3600" dirty="0">
              <a:solidFill>
                <a:srgbClr val="00B0F0"/>
              </a:solidFill>
            </a:endParaRPr>
          </a:p>
        </p:txBody>
      </p:sp>
    </p:spTree>
    <p:extLst>
      <p:ext uri="{BB962C8B-B14F-4D97-AF65-F5344CB8AC3E}">
        <p14:creationId xmlns:p14="http://schemas.microsoft.com/office/powerpoint/2010/main" val="14009998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08" name="PrepBytes_Logo.png" descr="PrepBytes_Logo.png"/>
          <p:cNvPicPr/>
          <p:nvPr/>
        </p:nvPicPr>
        <p:blipFill>
          <a:blip r:embed="rId2"/>
          <a:stretch/>
        </p:blipFill>
        <p:spPr>
          <a:xfrm>
            <a:off x="10320840" y="110160"/>
            <a:ext cx="2351160" cy="613440"/>
          </a:xfrm>
          <a:prstGeom prst="rect">
            <a:avLst/>
          </a:prstGeom>
          <a:ln w="12700">
            <a:noFill/>
          </a:ln>
        </p:spPr>
      </p:pic>
      <p:sp>
        <p:nvSpPr>
          <p:cNvPr id="509" name="Maps"/>
          <p:cNvSpPr/>
          <p:nvPr/>
        </p:nvSpPr>
        <p:spPr>
          <a:xfrm>
            <a:off x="4877640" y="366480"/>
            <a:ext cx="18486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a:t>
            </a:r>
            <a:endParaRPr lang="en-US" sz="4800" b="0" strike="noStrike" spc="-1">
              <a:latin typeface="Arial"/>
            </a:endParaRPr>
          </a:p>
        </p:txBody>
      </p:sp>
      <p:sp>
        <p:nvSpPr>
          <p:cNvPr id="510"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11"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12" name="Let sayings = new Map()…"/>
          <p:cNvSpPr/>
          <p:nvPr/>
        </p:nvSpPr>
        <p:spPr>
          <a:xfrm>
            <a:off x="817200" y="2707920"/>
            <a:ext cx="12057480" cy="49190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It is a javascript library which simplifies DOM manipulation , event handling and animation in HTML. It’s most important feature is Ajax. </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Selectors : </a:t>
            </a:r>
            <a:endParaRPr lang="en-US" sz="3200" b="0" strike="noStrike" spc="-1">
              <a:latin typeface="Arial"/>
            </a:endParaRPr>
          </a:p>
          <a:p>
            <a:pPr marL="2540160" lvl="3"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By class name of element = .classname</a:t>
            </a:r>
            <a:endParaRPr lang="en-US" sz="3200" b="0" strike="noStrike" spc="-1">
              <a:latin typeface="Arial"/>
            </a:endParaRPr>
          </a:p>
          <a:p>
            <a:pPr marL="2540160" lvl="3"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By id of the element = #id</a:t>
            </a:r>
            <a:endParaRPr lang="en-US" sz="3200" b="0" strike="noStrike" spc="-1">
              <a:latin typeface="Arial"/>
            </a:endParaRPr>
          </a:p>
          <a:p>
            <a:pPr marL="2540160" lvl="3"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By tag name of element = tag</a:t>
            </a:r>
            <a:endParaRPr lang="en-US" sz="3200" b="0" strike="noStrike" spc="-1">
              <a:latin typeface="Arial"/>
            </a:endParaRPr>
          </a:p>
          <a:p>
            <a:pPr marL="2540160" lvl="3"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By this keyword = this</a:t>
            </a:r>
            <a:endParaRPr lang="en-US" sz="3200" b="0" strike="noStrike" spc="-1">
              <a:latin typeface="Arial"/>
            </a:endParaRPr>
          </a:p>
          <a:p>
            <a:pPr>
              <a:lnSpc>
                <a:spcPts val="3200"/>
              </a:lnSpc>
              <a:tabLst>
                <a:tab pos="0" algn="l"/>
              </a:tabLst>
            </a:pPr>
            <a:endParaRPr lang="en-US" sz="3200" b="0" strike="noStrike" spc="-1">
              <a:latin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3" name="PrepBytes_Logo.png" descr="PrepBytes_Logo.png"/>
          <p:cNvPicPr/>
          <p:nvPr/>
        </p:nvPicPr>
        <p:blipFill>
          <a:blip r:embed="rId2"/>
          <a:stretch/>
        </p:blipFill>
        <p:spPr>
          <a:xfrm>
            <a:off x="10320840" y="110160"/>
            <a:ext cx="2351160" cy="613440"/>
          </a:xfrm>
          <a:prstGeom prst="rect">
            <a:avLst/>
          </a:prstGeom>
          <a:ln w="12700">
            <a:noFill/>
          </a:ln>
        </p:spPr>
      </p:pic>
      <p:sp>
        <p:nvSpPr>
          <p:cNvPr id="514" name="Maps"/>
          <p:cNvSpPr/>
          <p:nvPr/>
        </p:nvSpPr>
        <p:spPr>
          <a:xfrm>
            <a:off x="2762640" y="366480"/>
            <a:ext cx="60789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Event handlers</a:t>
            </a:r>
            <a:endParaRPr lang="en-US" sz="4800" b="0" strike="noStrike" spc="-1">
              <a:latin typeface="Arial"/>
            </a:endParaRPr>
          </a:p>
        </p:txBody>
      </p:sp>
      <p:sp>
        <p:nvSpPr>
          <p:cNvPr id="515"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16"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17"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graphicFrame>
        <p:nvGraphicFramePr>
          <p:cNvPr id="518" name="Table"/>
          <p:cNvGraphicFramePr/>
          <p:nvPr/>
        </p:nvGraphicFramePr>
        <p:xfrm>
          <a:off x="1029240" y="3659400"/>
          <a:ext cx="10946160" cy="3073320"/>
        </p:xfrm>
        <a:graphic>
          <a:graphicData uri="http://schemas.openxmlformats.org/drawingml/2006/table">
            <a:tbl>
              <a:tblPr/>
              <a:tblGrid>
                <a:gridCol w="2842200">
                  <a:extLst>
                    <a:ext uri="{9D8B030D-6E8A-4147-A177-3AD203B41FA5}">
                      <a16:colId xmlns:a16="http://schemas.microsoft.com/office/drawing/2014/main" val="20000"/>
                    </a:ext>
                  </a:extLst>
                </a:gridCol>
                <a:gridCol w="2954160">
                  <a:extLst>
                    <a:ext uri="{9D8B030D-6E8A-4147-A177-3AD203B41FA5}">
                      <a16:colId xmlns:a16="http://schemas.microsoft.com/office/drawing/2014/main" val="20001"/>
                    </a:ext>
                  </a:extLst>
                </a:gridCol>
                <a:gridCol w="2625480">
                  <a:extLst>
                    <a:ext uri="{9D8B030D-6E8A-4147-A177-3AD203B41FA5}">
                      <a16:colId xmlns:a16="http://schemas.microsoft.com/office/drawing/2014/main" val="20002"/>
                    </a:ext>
                  </a:extLst>
                </a:gridCol>
                <a:gridCol w="2524320">
                  <a:extLst>
                    <a:ext uri="{9D8B030D-6E8A-4147-A177-3AD203B41FA5}">
                      <a16:colId xmlns:a16="http://schemas.microsoft.com/office/drawing/2014/main" val="20003"/>
                    </a:ext>
                  </a:extLst>
                </a:gridCol>
              </a:tblGrid>
              <a:tr h="659880">
                <a:tc>
                  <a:txBody>
                    <a:bodyPr/>
                    <a:lstStyle/>
                    <a:p>
                      <a:pPr>
                        <a:lnSpc>
                          <a:spcPct val="100000"/>
                        </a:lnSpc>
                        <a:tabLst>
                          <a:tab pos="0" algn="l"/>
                        </a:tabLst>
                      </a:pPr>
                      <a:r>
                        <a:rPr lang="en-US" sz="1500" b="1" strike="noStrike" spc="-1">
                          <a:solidFill>
                            <a:srgbClr val="000000"/>
                          </a:solidFill>
                          <a:latin typeface="Verdana"/>
                          <a:ea typeface="Verdana"/>
                        </a:rPr>
                        <a:t>Mouse Events</a:t>
                      </a:r>
                      <a:endParaRPr lang="en-US" sz="1500" b="0" strike="noStrike" spc="-1">
                        <a:latin typeface="Arial"/>
                      </a:endParaRPr>
                    </a:p>
                  </a:txBody>
                  <a:tcPr marL="20304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1" strike="noStrike" spc="-1">
                          <a:solidFill>
                            <a:srgbClr val="000000"/>
                          </a:solidFill>
                          <a:latin typeface="Verdana"/>
                          <a:ea typeface="Verdana"/>
                        </a:rPr>
                        <a:t>Keyboard Events</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1" strike="noStrike" spc="-1">
                          <a:solidFill>
                            <a:srgbClr val="000000"/>
                          </a:solidFill>
                          <a:latin typeface="Verdana"/>
                          <a:ea typeface="Verdana"/>
                        </a:rPr>
                        <a:t>Form Events</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1" strike="noStrike" spc="-1">
                          <a:solidFill>
                            <a:srgbClr val="000000"/>
                          </a:solidFill>
                          <a:latin typeface="Verdana"/>
                          <a:ea typeface="Verdana"/>
                        </a:rPr>
                        <a:t>Document/Window Events</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extLst>
                  <a:ext uri="{0D108BD9-81ED-4DB2-BD59-A6C34878D82A}">
                    <a16:rowId xmlns:a16="http://schemas.microsoft.com/office/drawing/2014/main" val="10000"/>
                  </a:ext>
                </a:extLst>
              </a:tr>
              <a:tr h="603360">
                <a:tc>
                  <a:txBody>
                    <a:bodyPr/>
                    <a:lstStyle/>
                    <a:p>
                      <a:pPr>
                        <a:lnSpc>
                          <a:spcPct val="100000"/>
                        </a:lnSpc>
                        <a:tabLst>
                          <a:tab pos="0" algn="l"/>
                        </a:tabLst>
                      </a:pPr>
                      <a:r>
                        <a:rPr lang="en-US" sz="1500" b="0" strike="noStrike" spc="-1">
                          <a:solidFill>
                            <a:srgbClr val="000000"/>
                          </a:solidFill>
                          <a:latin typeface="Verdana"/>
                          <a:ea typeface="Verdana"/>
                        </a:rPr>
                        <a:t>click</a:t>
                      </a:r>
                      <a:endParaRPr lang="en-US" sz="1500" b="0" strike="noStrike" spc="-1">
                        <a:latin typeface="Arial"/>
                      </a:endParaRPr>
                    </a:p>
                  </a:txBody>
                  <a:tcPr marL="20304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keypress</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submit</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load</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extLst>
                  <a:ext uri="{0D108BD9-81ED-4DB2-BD59-A6C34878D82A}">
                    <a16:rowId xmlns:a16="http://schemas.microsoft.com/office/drawing/2014/main" val="10001"/>
                  </a:ext>
                </a:extLst>
              </a:tr>
              <a:tr h="603360">
                <a:tc>
                  <a:txBody>
                    <a:bodyPr/>
                    <a:lstStyle/>
                    <a:p>
                      <a:pPr>
                        <a:lnSpc>
                          <a:spcPct val="100000"/>
                        </a:lnSpc>
                        <a:tabLst>
                          <a:tab pos="0" algn="l"/>
                        </a:tabLst>
                      </a:pPr>
                      <a:r>
                        <a:rPr lang="en-US" sz="1500" b="0" strike="noStrike" spc="-1">
                          <a:solidFill>
                            <a:srgbClr val="000000"/>
                          </a:solidFill>
                          <a:latin typeface="Verdana"/>
                          <a:ea typeface="Verdana"/>
                        </a:rPr>
                        <a:t>dblclick</a:t>
                      </a:r>
                      <a:endParaRPr lang="en-US" sz="1500" b="0" strike="noStrike" spc="-1">
                        <a:latin typeface="Arial"/>
                      </a:endParaRPr>
                    </a:p>
                  </a:txBody>
                  <a:tcPr marL="20304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0" strike="noStrike" spc="-1">
                          <a:solidFill>
                            <a:srgbClr val="000000"/>
                          </a:solidFill>
                          <a:latin typeface="Verdana"/>
                          <a:ea typeface="Verdana"/>
                        </a:rPr>
                        <a:t>keydown</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0" strike="noStrike" spc="-1">
                          <a:solidFill>
                            <a:srgbClr val="000000"/>
                          </a:solidFill>
                          <a:latin typeface="Verdana"/>
                          <a:ea typeface="Verdana"/>
                        </a:rPr>
                        <a:t>change</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0" strike="noStrike" spc="-1">
                          <a:solidFill>
                            <a:srgbClr val="000000"/>
                          </a:solidFill>
                          <a:latin typeface="Verdana"/>
                          <a:ea typeface="Verdana"/>
                        </a:rPr>
                        <a:t>resize</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extLst>
                  <a:ext uri="{0D108BD9-81ED-4DB2-BD59-A6C34878D82A}">
                    <a16:rowId xmlns:a16="http://schemas.microsoft.com/office/drawing/2014/main" val="10002"/>
                  </a:ext>
                </a:extLst>
              </a:tr>
              <a:tr h="603360">
                <a:tc>
                  <a:txBody>
                    <a:bodyPr/>
                    <a:lstStyle/>
                    <a:p>
                      <a:pPr>
                        <a:lnSpc>
                          <a:spcPct val="100000"/>
                        </a:lnSpc>
                        <a:tabLst>
                          <a:tab pos="0" algn="l"/>
                        </a:tabLst>
                      </a:pPr>
                      <a:r>
                        <a:rPr lang="en-US" sz="1500" b="0" strike="noStrike" spc="-1">
                          <a:solidFill>
                            <a:srgbClr val="000000"/>
                          </a:solidFill>
                          <a:latin typeface="Verdana"/>
                          <a:ea typeface="Verdana"/>
                        </a:rPr>
                        <a:t>mouseenter</a:t>
                      </a:r>
                      <a:endParaRPr lang="en-US" sz="1500" b="0" strike="noStrike" spc="-1">
                        <a:latin typeface="Arial"/>
                      </a:endParaRPr>
                    </a:p>
                  </a:txBody>
                  <a:tcPr marL="20304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keyup</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focus</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tc>
                  <a:txBody>
                    <a:bodyPr/>
                    <a:lstStyle/>
                    <a:p>
                      <a:pPr>
                        <a:lnSpc>
                          <a:spcPct val="100000"/>
                        </a:lnSpc>
                        <a:tabLst>
                          <a:tab pos="0" algn="l"/>
                        </a:tabLst>
                      </a:pPr>
                      <a:r>
                        <a:rPr lang="en-US" sz="1500" b="0" strike="noStrike" spc="-1">
                          <a:solidFill>
                            <a:srgbClr val="000000"/>
                          </a:solidFill>
                          <a:latin typeface="Verdana"/>
                          <a:ea typeface="Verdana"/>
                        </a:rPr>
                        <a:t>scroll</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E7E9EB"/>
                    </a:solidFill>
                  </a:tcPr>
                </a:tc>
                <a:extLst>
                  <a:ext uri="{0D108BD9-81ED-4DB2-BD59-A6C34878D82A}">
                    <a16:rowId xmlns:a16="http://schemas.microsoft.com/office/drawing/2014/main" val="10003"/>
                  </a:ext>
                </a:extLst>
              </a:tr>
              <a:tr h="603360">
                <a:tc>
                  <a:txBody>
                    <a:bodyPr/>
                    <a:lstStyle/>
                    <a:p>
                      <a:pPr>
                        <a:lnSpc>
                          <a:spcPct val="100000"/>
                        </a:lnSpc>
                        <a:tabLst>
                          <a:tab pos="0" algn="l"/>
                        </a:tabLst>
                      </a:pPr>
                      <a:r>
                        <a:rPr lang="en-US" sz="1500" b="0" strike="noStrike" spc="-1">
                          <a:solidFill>
                            <a:srgbClr val="000000"/>
                          </a:solidFill>
                          <a:latin typeface="Verdana"/>
                          <a:ea typeface="Verdana"/>
                        </a:rPr>
                        <a:t>mouseleave</a:t>
                      </a:r>
                      <a:endParaRPr lang="en-US" sz="1500" b="0" strike="noStrike" spc="-1">
                        <a:latin typeface="Arial"/>
                      </a:endParaRPr>
                    </a:p>
                  </a:txBody>
                  <a:tcPr marL="20304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endParaRPr lang="en-US"/>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0" strike="noStrike" spc="-1">
                          <a:solidFill>
                            <a:srgbClr val="000000"/>
                          </a:solidFill>
                          <a:latin typeface="Verdana"/>
                          <a:ea typeface="Verdana"/>
                        </a:rPr>
                        <a:t>blur</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tc>
                  <a:txBody>
                    <a:bodyPr/>
                    <a:lstStyle/>
                    <a:p>
                      <a:pPr>
                        <a:lnSpc>
                          <a:spcPct val="100000"/>
                        </a:lnSpc>
                        <a:tabLst>
                          <a:tab pos="0" algn="l"/>
                        </a:tabLst>
                      </a:pPr>
                      <a:r>
                        <a:rPr lang="en-US" sz="1500" b="0" strike="noStrike" spc="-1">
                          <a:solidFill>
                            <a:srgbClr val="000000"/>
                          </a:solidFill>
                          <a:latin typeface="Verdana"/>
                          <a:ea typeface="Verdana"/>
                        </a:rPr>
                        <a:t>unload</a:t>
                      </a:r>
                      <a:endParaRPr lang="en-US" sz="1500" b="0" strike="noStrike" spc="-1">
                        <a:latin typeface="Arial"/>
                      </a:endParaRPr>
                    </a:p>
                  </a:txBody>
                  <a:tcPr marL="101520" marR="101520">
                    <a:lnL w="12240">
                      <a:solidFill>
                        <a:srgbClr val="D6D6D6"/>
                      </a:solidFill>
                    </a:lnL>
                    <a:lnR w="12240">
                      <a:solidFill>
                        <a:srgbClr val="D6D6D6"/>
                      </a:solidFill>
                    </a:lnR>
                    <a:lnT w="12240">
                      <a:solidFill>
                        <a:srgbClr val="D6D6D6"/>
                      </a:solidFill>
                    </a:lnT>
                    <a:lnB w="12240">
                      <a:solidFill>
                        <a:srgbClr val="D6D6D6"/>
                      </a:solidFill>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98784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3786480"/>
            <a:ext cx="10948680" cy="25311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Ajax allows you to update the DOM or the webpage without reloading the page. Means you can get the data from the server and display it on the page without reloading it.</a:t>
            </a:r>
            <a:endParaRPr lang="en-US" sz="3200" b="0" strike="noStrike" spc="-1">
              <a:latin typeface="Arial"/>
            </a:endParaRPr>
          </a:p>
          <a:p>
            <a:pPr>
              <a:lnSpc>
                <a:spcPts val="3900"/>
              </a:lnSpc>
              <a:tabLst>
                <a:tab pos="0" algn="l"/>
              </a:tabLst>
            </a:pPr>
            <a:endParaRPr lang="en-US" sz="3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7" name="PrepBytes_Logo.png 1" descr="PrepBytes_Logo.png"/>
          <p:cNvPicPr/>
          <p:nvPr/>
        </p:nvPicPr>
        <p:blipFill>
          <a:blip r:embed="rId2"/>
          <a:stretch/>
        </p:blipFill>
        <p:spPr>
          <a:xfrm>
            <a:off x="10511280" y="127440"/>
            <a:ext cx="2351160" cy="613440"/>
          </a:xfrm>
          <a:prstGeom prst="rect">
            <a:avLst/>
          </a:prstGeom>
          <a:ln w="12700">
            <a:noFill/>
          </a:ln>
          <a:effectLst>
            <a:reflection stA="50000" endPos="40000" dir="5400000" sy="-100000" algn="bl" rotWithShape="0"/>
          </a:effectLst>
        </p:spPr>
      </p:pic>
      <p:sp>
        <p:nvSpPr>
          <p:cNvPr id="118" name="Text 1"/>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19" name="alert 1"/>
          <p:cNvSpPr/>
          <p:nvPr/>
        </p:nvSpPr>
        <p:spPr>
          <a:xfrm>
            <a:off x="780840" y="84960"/>
            <a:ext cx="69678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Who created JavaScript?</a:t>
            </a:r>
            <a:endParaRPr lang="en-US" sz="4800" b="0" strike="noStrike" spc="-1">
              <a:latin typeface="Arial"/>
            </a:endParaRPr>
          </a:p>
        </p:txBody>
      </p:sp>
      <p:sp>
        <p:nvSpPr>
          <p:cNvPr id="120" name="Execution Context… 1"/>
          <p:cNvSpPr/>
          <p:nvPr/>
        </p:nvSpPr>
        <p:spPr>
          <a:xfrm>
            <a:off x="913680" y="4747320"/>
            <a:ext cx="11176560" cy="29516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pPr>
            <a:r>
              <a:rPr lang="en-US" sz="3400" b="0" strike="noStrike" spc="-1">
                <a:solidFill>
                  <a:srgbClr val="00A2FF"/>
                </a:solidFill>
                <a:latin typeface="Helvetica Neue Medium"/>
                <a:ea typeface="Helvetica Neue Medium"/>
              </a:rPr>
              <a:t>        Brendan Eich when working at NetScape</a:t>
            </a:r>
            <a:endParaRPr lang="en-US" sz="3400" b="0" strike="noStrike" spc="-1">
              <a:solidFill>
                <a:srgbClr val="00A2FF"/>
              </a:solidFill>
              <a:latin typeface="Arial"/>
            </a:endParaRPr>
          </a:p>
          <a:p>
            <a:pPr>
              <a:lnSpc>
                <a:spcPct val="100000"/>
              </a:lnSpc>
            </a:pPr>
            <a:r>
              <a:rPr lang="en-US" sz="3400" b="0" strike="noStrike" spc="-1">
                <a:solidFill>
                  <a:srgbClr val="00A2FF"/>
                </a:solidFill>
                <a:latin typeface="Helvetica Neue Medium"/>
                <a:ea typeface="Helvetica Neue Medium"/>
              </a:rPr>
              <a:t>        It was created in 10 days</a:t>
            </a:r>
            <a:endParaRPr lang="en-US" sz="3400" b="0" strike="noStrike" spc="-1">
              <a:solidFill>
                <a:srgbClr val="00A2FF"/>
              </a:solidFill>
              <a:latin typeface="Arial"/>
            </a:endParaRPr>
          </a:p>
          <a:p>
            <a:pPr>
              <a:lnSpc>
                <a:spcPct val="120000"/>
              </a:lnSpc>
              <a:tabLst>
                <a:tab pos="0" algn="l"/>
              </a:tabLst>
            </a:pPr>
            <a:endParaRPr lang="en-US" sz="3400" b="0" strike="noStrike" spc="-1">
              <a:solidFill>
                <a:srgbClr val="00A2FF"/>
              </a:solidFill>
              <a:latin typeface="Arial"/>
            </a:endParaRPr>
          </a:p>
          <a:p>
            <a:pPr>
              <a:lnSpc>
                <a:spcPct val="120000"/>
              </a:lnSpc>
              <a:tabLst>
                <a:tab pos="0" algn="l"/>
              </a:tabLst>
            </a:pPr>
            <a:endParaRPr lang="en-US" sz="3400" b="0" strike="noStrike" spc="-1">
              <a:solidFill>
                <a:srgbClr val="00A2FF"/>
              </a:solidFill>
              <a:latin typeface="Arial"/>
            </a:endParaRPr>
          </a:p>
          <a:p>
            <a:pPr>
              <a:lnSpc>
                <a:spcPct val="120000"/>
              </a:lnSpc>
              <a:tabLst>
                <a:tab pos="0" algn="l"/>
              </a:tabLst>
            </a:pPr>
            <a:endParaRPr lang="en-US" sz="3400" b="0" strike="noStrike" spc="-1">
              <a:solidFill>
                <a:srgbClr val="00A2FF"/>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1" name="PrepBytes_Logo.png" descr="PrepBytes_Logo.png"/>
          <p:cNvPicPr/>
          <p:nvPr/>
        </p:nvPicPr>
        <p:blipFill>
          <a:blip r:embed="rId2"/>
          <a:stretch/>
        </p:blipFill>
        <p:spPr>
          <a:xfrm>
            <a:off x="10227240" y="127440"/>
            <a:ext cx="2351160" cy="613440"/>
          </a:xfrm>
          <a:prstGeom prst="rect">
            <a:avLst/>
          </a:prstGeom>
          <a:ln w="12700">
            <a:noFill/>
          </a:ln>
          <a:effectLst>
            <a:reflection stA="50000" endPos="40000" dir="5400000" sy="-100000" algn="bl" rotWithShape="0"/>
          </a:effectLst>
        </p:spPr>
      </p:pic>
      <p:sp>
        <p:nvSpPr>
          <p:cNvPr id="182" name="alert"/>
          <p:cNvSpPr/>
          <p:nvPr/>
        </p:nvSpPr>
        <p:spPr>
          <a:xfrm>
            <a:off x="1323000" y="571320"/>
            <a:ext cx="54000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Code Execution</a:t>
            </a:r>
            <a:endParaRPr lang="en-US" sz="4800" b="0" strike="noStrike" spc="-1">
              <a:latin typeface="Arial"/>
            </a:endParaRPr>
          </a:p>
        </p:txBody>
      </p:sp>
      <p:sp>
        <p:nvSpPr>
          <p:cNvPr id="183" name="Execution Context…"/>
          <p:cNvSpPr/>
          <p:nvPr/>
        </p:nvSpPr>
        <p:spPr>
          <a:xfrm>
            <a:off x="1092960" y="2637000"/>
            <a:ext cx="11176560" cy="4713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477360" indent="-477360">
              <a:lnSpc>
                <a:spcPct val="100000"/>
              </a:lnSpc>
              <a:buClr>
                <a:srgbClr val="0082CC"/>
              </a:buClr>
              <a:buFont typeface="Symbol"/>
              <a:buChar char=""/>
            </a:pPr>
            <a:r>
              <a:rPr lang="en-US" sz="3400" b="0" strike="noStrike" spc="-1">
                <a:solidFill>
                  <a:srgbClr val="0082CC"/>
                </a:solidFill>
                <a:latin typeface="Helvetica Neue Medium"/>
                <a:ea typeface="Helvetica Neue Medium"/>
              </a:rPr>
              <a:t>In the first stage “Memory allocation”, all the variables will get memory but will not be initialized means their value will not be given and it will be undefined, but functions will get their value or definition at the time of memory allocation only.</a:t>
            </a:r>
            <a:endParaRPr lang="en-US" sz="3400" b="0" strike="noStrike" spc="-1">
              <a:latin typeface="Arial"/>
            </a:endParaRPr>
          </a:p>
          <a:p>
            <a:pPr>
              <a:lnSpc>
                <a:spcPct val="100000"/>
              </a:lnSpc>
              <a:tabLst>
                <a:tab pos="0" algn="l"/>
              </a:tabLst>
            </a:pPr>
            <a:endParaRPr lang="en-US" sz="3400" b="0" strike="noStrike" spc="-1">
              <a:latin typeface="Arial"/>
            </a:endParaRPr>
          </a:p>
          <a:p>
            <a:pPr marL="477360" indent="-477360">
              <a:lnSpc>
                <a:spcPct val="100000"/>
              </a:lnSpc>
              <a:buClr>
                <a:srgbClr val="0082CC"/>
              </a:buClr>
              <a:buFont typeface="Symbol"/>
              <a:buChar char=""/>
              <a:tabLst>
                <a:tab pos="0" algn="l"/>
              </a:tabLst>
            </a:pPr>
            <a:r>
              <a:rPr lang="en-US" sz="3400" b="0" strike="noStrike" spc="-1">
                <a:solidFill>
                  <a:srgbClr val="0082CC"/>
                </a:solidFill>
                <a:latin typeface="Helvetica Neue Medium"/>
                <a:ea typeface="Helvetica Neue Medium"/>
              </a:rPr>
              <a:t>In the second stage “Code Execution”, variables will get assigned with their true values and functions will be executed.</a:t>
            </a:r>
            <a:endParaRPr lang="en-US" sz="3400" b="0" strike="noStrike" spc="-1">
              <a:latin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3" name="Picture 3" descr="Graphical user interface, application&#10;&#10;Description automatically generated">
            <a:extLst>
              <a:ext uri="{FF2B5EF4-FFF2-40B4-BE49-F238E27FC236}">
                <a16:creationId xmlns:a16="http://schemas.microsoft.com/office/drawing/2014/main" id="{85DF07FF-C1C9-4D0F-9ABD-091FB5940A88}"/>
              </a:ext>
            </a:extLst>
          </p:cNvPr>
          <p:cNvPicPr>
            <a:picLocks noChangeAspect="1"/>
          </p:cNvPicPr>
          <p:nvPr/>
        </p:nvPicPr>
        <p:blipFill>
          <a:blip r:embed="rId3"/>
          <a:stretch>
            <a:fillRect/>
          </a:stretch>
        </p:blipFill>
        <p:spPr>
          <a:xfrm>
            <a:off x="2270413" y="1821749"/>
            <a:ext cx="7771452" cy="7765063"/>
          </a:xfrm>
          <a:prstGeom prst="rect">
            <a:avLst/>
          </a:prstGeom>
        </p:spPr>
      </p:pic>
    </p:spTree>
    <p:extLst>
      <p:ext uri="{BB962C8B-B14F-4D97-AF65-F5344CB8AC3E}">
        <p14:creationId xmlns:p14="http://schemas.microsoft.com/office/powerpoint/2010/main" val="20354781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2" name="Picture 3" descr="Graphical user interface, application&#10;&#10;Description automatically generated">
            <a:extLst>
              <a:ext uri="{FF2B5EF4-FFF2-40B4-BE49-F238E27FC236}">
                <a16:creationId xmlns:a16="http://schemas.microsoft.com/office/drawing/2014/main" id="{B0E12DB3-F1C0-4BFB-87C7-0A3F2F55E433}"/>
              </a:ext>
            </a:extLst>
          </p:cNvPr>
          <p:cNvPicPr>
            <a:picLocks noChangeAspect="1"/>
          </p:cNvPicPr>
          <p:nvPr/>
        </p:nvPicPr>
        <p:blipFill>
          <a:blip r:embed="rId3"/>
          <a:stretch>
            <a:fillRect/>
          </a:stretch>
        </p:blipFill>
        <p:spPr>
          <a:xfrm>
            <a:off x="2854253" y="1795697"/>
            <a:ext cx="6802151" cy="7555507"/>
          </a:xfrm>
          <a:prstGeom prst="rect">
            <a:avLst/>
          </a:prstGeom>
        </p:spPr>
      </p:pic>
    </p:spTree>
    <p:extLst>
      <p:ext uri="{BB962C8B-B14F-4D97-AF65-F5344CB8AC3E}">
        <p14:creationId xmlns:p14="http://schemas.microsoft.com/office/powerpoint/2010/main" val="3467642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3" name="Picture 3" descr="Graphical user interface, application&#10;&#10;Description automatically generated">
            <a:extLst>
              <a:ext uri="{FF2B5EF4-FFF2-40B4-BE49-F238E27FC236}">
                <a16:creationId xmlns:a16="http://schemas.microsoft.com/office/drawing/2014/main" id="{1DCBAC18-D6E8-4641-B0D2-B85A9B1E5C3F}"/>
              </a:ext>
            </a:extLst>
          </p:cNvPr>
          <p:cNvPicPr>
            <a:picLocks noChangeAspect="1"/>
          </p:cNvPicPr>
          <p:nvPr/>
        </p:nvPicPr>
        <p:blipFill>
          <a:blip r:embed="rId3"/>
          <a:stretch>
            <a:fillRect/>
          </a:stretch>
        </p:blipFill>
        <p:spPr>
          <a:xfrm>
            <a:off x="2592531" y="1569254"/>
            <a:ext cx="7286802" cy="7868635"/>
          </a:xfrm>
          <a:prstGeom prst="rect">
            <a:avLst/>
          </a:prstGeom>
        </p:spPr>
      </p:pic>
    </p:spTree>
    <p:extLst>
      <p:ext uri="{BB962C8B-B14F-4D97-AF65-F5344CB8AC3E}">
        <p14:creationId xmlns:p14="http://schemas.microsoft.com/office/powerpoint/2010/main" val="16569633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CC50BCCC-86A2-4D1B-92BA-69F0101A5C66}"/>
              </a:ext>
            </a:extLst>
          </p:cNvPr>
          <p:cNvPicPr>
            <a:picLocks noChangeAspect="1"/>
          </p:cNvPicPr>
          <p:nvPr/>
        </p:nvPicPr>
        <p:blipFill>
          <a:blip r:embed="rId3"/>
          <a:stretch>
            <a:fillRect/>
          </a:stretch>
        </p:blipFill>
        <p:spPr>
          <a:xfrm>
            <a:off x="2048957" y="1565883"/>
            <a:ext cx="9467731" cy="7813690"/>
          </a:xfrm>
          <a:prstGeom prst="rect">
            <a:avLst/>
          </a:prstGeom>
        </p:spPr>
      </p:pic>
    </p:spTree>
    <p:extLst>
      <p:ext uri="{BB962C8B-B14F-4D97-AF65-F5344CB8AC3E}">
        <p14:creationId xmlns:p14="http://schemas.microsoft.com/office/powerpoint/2010/main" val="14027064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3" name="Picture 3" descr="Diagram, text&#10;&#10;Description automatically generated">
            <a:extLst>
              <a:ext uri="{FF2B5EF4-FFF2-40B4-BE49-F238E27FC236}">
                <a16:creationId xmlns:a16="http://schemas.microsoft.com/office/drawing/2014/main" id="{F17A42DA-99FB-4FF2-84DB-80D7843E5BA9}"/>
              </a:ext>
            </a:extLst>
          </p:cNvPr>
          <p:cNvPicPr>
            <a:picLocks noChangeAspect="1"/>
          </p:cNvPicPr>
          <p:nvPr/>
        </p:nvPicPr>
        <p:blipFill>
          <a:blip r:embed="rId3"/>
          <a:stretch>
            <a:fillRect/>
          </a:stretch>
        </p:blipFill>
        <p:spPr>
          <a:xfrm>
            <a:off x="2391208" y="1750171"/>
            <a:ext cx="7791646" cy="7687438"/>
          </a:xfrm>
          <a:prstGeom prst="rect">
            <a:avLst/>
          </a:prstGeom>
        </p:spPr>
      </p:pic>
    </p:spTree>
    <p:extLst>
      <p:ext uri="{BB962C8B-B14F-4D97-AF65-F5344CB8AC3E}">
        <p14:creationId xmlns:p14="http://schemas.microsoft.com/office/powerpoint/2010/main" val="30965313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2" name="Picture 3" descr="Graphical user interface, application&#10;&#10;Description automatically generated">
            <a:extLst>
              <a:ext uri="{FF2B5EF4-FFF2-40B4-BE49-F238E27FC236}">
                <a16:creationId xmlns:a16="http://schemas.microsoft.com/office/drawing/2014/main" id="{3C862D99-F3DB-47B3-AFD0-DF30C59BF983}"/>
              </a:ext>
            </a:extLst>
          </p:cNvPr>
          <p:cNvPicPr>
            <a:picLocks noChangeAspect="1"/>
          </p:cNvPicPr>
          <p:nvPr/>
        </p:nvPicPr>
        <p:blipFill>
          <a:blip r:embed="rId3"/>
          <a:stretch>
            <a:fillRect/>
          </a:stretch>
        </p:blipFill>
        <p:spPr>
          <a:xfrm>
            <a:off x="2914649" y="1720606"/>
            <a:ext cx="7751259" cy="7706793"/>
          </a:xfrm>
          <a:prstGeom prst="rect">
            <a:avLst/>
          </a:prstGeom>
        </p:spPr>
      </p:pic>
    </p:spTree>
    <p:extLst>
      <p:ext uri="{BB962C8B-B14F-4D97-AF65-F5344CB8AC3E}">
        <p14:creationId xmlns:p14="http://schemas.microsoft.com/office/powerpoint/2010/main" val="27714927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3" name="Picture 3" descr="Graphical user interface, diagram&#10;&#10;Description automatically generated">
            <a:extLst>
              <a:ext uri="{FF2B5EF4-FFF2-40B4-BE49-F238E27FC236}">
                <a16:creationId xmlns:a16="http://schemas.microsoft.com/office/drawing/2014/main" id="{F5832BA7-C00B-41DD-9B3A-BFF5E27F89E5}"/>
              </a:ext>
            </a:extLst>
          </p:cNvPr>
          <p:cNvPicPr>
            <a:picLocks noChangeAspect="1"/>
          </p:cNvPicPr>
          <p:nvPr/>
        </p:nvPicPr>
        <p:blipFill>
          <a:blip r:embed="rId3"/>
          <a:stretch>
            <a:fillRect/>
          </a:stretch>
        </p:blipFill>
        <p:spPr>
          <a:xfrm>
            <a:off x="1928163" y="1496634"/>
            <a:ext cx="9487924" cy="8013012"/>
          </a:xfrm>
          <a:prstGeom prst="rect">
            <a:avLst/>
          </a:prstGeom>
        </p:spPr>
      </p:pic>
    </p:spTree>
    <p:extLst>
      <p:ext uri="{BB962C8B-B14F-4D97-AF65-F5344CB8AC3E}">
        <p14:creationId xmlns:p14="http://schemas.microsoft.com/office/powerpoint/2010/main" val="3621120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9" name="PrepBytes_Logo.png" descr="PrepBytes_Logo.png"/>
          <p:cNvPicPr/>
          <p:nvPr/>
        </p:nvPicPr>
        <p:blipFill>
          <a:blip r:embed="rId2"/>
          <a:stretch/>
        </p:blipFill>
        <p:spPr>
          <a:xfrm>
            <a:off x="10320840" y="110160"/>
            <a:ext cx="2351160" cy="613440"/>
          </a:xfrm>
          <a:prstGeom prst="rect">
            <a:avLst/>
          </a:prstGeom>
          <a:ln w="12700">
            <a:noFill/>
          </a:ln>
        </p:spPr>
      </p:pic>
      <p:sp>
        <p:nvSpPr>
          <p:cNvPr id="520" name="Maps"/>
          <p:cNvSpPr/>
          <p:nvPr/>
        </p:nvSpPr>
        <p:spPr>
          <a:xfrm>
            <a:off x="4030920" y="142280"/>
            <a:ext cx="3541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jQuery - Ajax</a:t>
            </a:r>
            <a:endParaRPr lang="en-US" sz="4800" b="0" strike="noStrike" spc="-1">
              <a:latin typeface="Arial"/>
            </a:endParaRPr>
          </a:p>
        </p:txBody>
      </p:sp>
      <p:sp>
        <p:nvSpPr>
          <p:cNvPr id="521"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22"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23" name="Let sayings = new Map()…"/>
          <p:cNvSpPr/>
          <p:nvPr/>
        </p:nvSpPr>
        <p:spPr>
          <a:xfrm>
            <a:off x="1371600" y="4540465"/>
            <a:ext cx="10948680" cy="102319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a:p>
            <a:pPr>
              <a:lnSpc>
                <a:spcPts val="3900"/>
              </a:lnSpc>
              <a:tabLst>
                <a:tab pos="0" algn="l"/>
              </a:tabLst>
            </a:pPr>
            <a:endParaRPr lang="en-US" sz="3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69BB8CF1-56B1-4B62-B1B8-81ACDC41841B}"/>
              </a:ext>
            </a:extLst>
          </p:cNvPr>
          <p:cNvPicPr>
            <a:picLocks noChangeAspect="1"/>
          </p:cNvPicPr>
          <p:nvPr/>
        </p:nvPicPr>
        <p:blipFill>
          <a:blip r:embed="rId3"/>
          <a:stretch>
            <a:fillRect/>
          </a:stretch>
        </p:blipFill>
        <p:spPr>
          <a:xfrm>
            <a:off x="2813988" y="1580705"/>
            <a:ext cx="7185833" cy="8047302"/>
          </a:xfrm>
          <a:prstGeom prst="rect">
            <a:avLst/>
          </a:prstGeom>
        </p:spPr>
      </p:pic>
    </p:spTree>
    <p:extLst>
      <p:ext uri="{BB962C8B-B14F-4D97-AF65-F5344CB8AC3E}">
        <p14:creationId xmlns:p14="http://schemas.microsoft.com/office/powerpoint/2010/main" val="2822306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24" name="PrepBytes_Logo.png" descr="PrepBytes_Logo.png"/>
          <p:cNvPicPr/>
          <p:nvPr/>
        </p:nvPicPr>
        <p:blipFill>
          <a:blip r:embed="rId2"/>
          <a:stretch/>
        </p:blipFill>
        <p:spPr>
          <a:xfrm>
            <a:off x="10253520" y="312840"/>
            <a:ext cx="2351160" cy="613440"/>
          </a:xfrm>
          <a:prstGeom prst="rect">
            <a:avLst/>
          </a:prstGeom>
          <a:ln w="12700">
            <a:noFill/>
          </a:ln>
        </p:spPr>
      </p:pic>
      <p:sp>
        <p:nvSpPr>
          <p:cNvPr id="525" name="Maps"/>
          <p:cNvSpPr/>
          <p:nvPr/>
        </p:nvSpPr>
        <p:spPr>
          <a:xfrm>
            <a:off x="667080" y="163800"/>
            <a:ext cx="86212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Call, Apply and Bind in JS - Call</a:t>
            </a:r>
            <a:endParaRPr lang="en-US" sz="4800" b="0" strike="noStrike" spc="-1">
              <a:latin typeface="Arial"/>
            </a:endParaRPr>
          </a:p>
        </p:txBody>
      </p:sp>
      <p:sp>
        <p:nvSpPr>
          <p:cNvPr id="526" name="Let sayings = new Map()…"/>
          <p:cNvSpPr/>
          <p:nvPr/>
        </p:nvSpPr>
        <p:spPr>
          <a:xfrm>
            <a:off x="473400" y="4935240"/>
            <a:ext cx="13003920" cy="855000"/>
          </a:xfrm>
          <a:prstGeom prst="rect">
            <a:avLst/>
          </a:prstGeom>
          <a:noFill/>
          <a:ln w="12700">
            <a:noFill/>
          </a:ln>
        </p:spPr>
        <p:style>
          <a:lnRef idx="0">
            <a:scrgbClr r="0" g="0" b="0"/>
          </a:lnRef>
          <a:fillRef idx="0">
            <a:scrgbClr r="0" g="0" b="0"/>
          </a:fillRef>
          <a:effectRef idx="0">
            <a:scrgbClr r="0" g="0" b="0"/>
          </a:effectRef>
          <a:fontRef idx="minor"/>
        </p:style>
      </p:sp>
      <p:sp>
        <p:nvSpPr>
          <p:cNvPr id="527" name="Let sayings = new Map()…"/>
          <p:cNvSpPr/>
          <p:nvPr/>
        </p:nvSpPr>
        <p:spPr>
          <a:xfrm>
            <a:off x="722520" y="2439360"/>
            <a:ext cx="12077640" cy="61322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Call invokes the function and allows you to pass in arguments one by one.</a:t>
            </a:r>
            <a:endParaRPr lang="en-US" sz="3200" b="0" strike="noStrike" spc="-1">
              <a:latin typeface="Arial"/>
            </a:endParaRPr>
          </a:p>
          <a:p>
            <a:pPr>
              <a:lnSpc>
                <a:spcPts val="3900"/>
              </a:lnSpc>
              <a:tabLst>
                <a:tab pos="0" algn="l"/>
              </a:tabLst>
            </a:pPr>
            <a:endParaRPr lang="en-US" sz="32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var person1 = {firstName: 'Prepbytes', lastName: 'Students'};</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function test(greeting, year) {</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console.log(greeting + ' ' + this.firstName + ' ' + this.lastName + ' ' + year);</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test.call(person1, 'Hello');</a:t>
            </a:r>
            <a:r>
              <a:rPr lang="en-US" sz="2800" b="0" strike="noStrike" spc="-1">
                <a:solidFill>
                  <a:srgbClr val="00A2FF"/>
                </a:solidFill>
                <a:latin typeface="Helvetica Neue"/>
                <a:ea typeface="Helvetica Neue"/>
              </a:rPr>
              <a:t> // Hello Prepbytes Students 2021</a:t>
            </a: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28" name="PrepBytes_Logo.png" descr="PrepBytes_Logo.png"/>
          <p:cNvPicPr/>
          <p:nvPr/>
        </p:nvPicPr>
        <p:blipFill>
          <a:blip r:embed="rId2"/>
          <a:stretch/>
        </p:blipFill>
        <p:spPr>
          <a:xfrm>
            <a:off x="10253520" y="312840"/>
            <a:ext cx="2351160" cy="613440"/>
          </a:xfrm>
          <a:prstGeom prst="rect">
            <a:avLst/>
          </a:prstGeom>
          <a:ln w="12700">
            <a:noFill/>
          </a:ln>
        </p:spPr>
      </p:pic>
      <p:sp>
        <p:nvSpPr>
          <p:cNvPr id="529" name="Maps"/>
          <p:cNvSpPr/>
          <p:nvPr/>
        </p:nvSpPr>
        <p:spPr>
          <a:xfrm>
            <a:off x="427680" y="474480"/>
            <a:ext cx="926748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Call, Apply and Bind in JS- Apply</a:t>
            </a:r>
            <a:endParaRPr lang="en-US" sz="4800" b="0" strike="noStrike" spc="-1">
              <a:latin typeface="Arial"/>
            </a:endParaRPr>
          </a:p>
        </p:txBody>
      </p:sp>
      <p:sp>
        <p:nvSpPr>
          <p:cNvPr id="530"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31" name="Let sayings = new Map()…"/>
          <p:cNvSpPr/>
          <p:nvPr/>
        </p:nvSpPr>
        <p:spPr>
          <a:xfrm>
            <a:off x="722520" y="2225880"/>
            <a:ext cx="12057480" cy="65588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Apply invokes the function and allows you to pass in arguments as an array.</a:t>
            </a:r>
            <a:endParaRPr lang="en-US" sz="3200" b="0" strike="noStrike" spc="-1">
              <a:latin typeface="Arial"/>
            </a:endParaRPr>
          </a:p>
          <a:p>
            <a:pPr>
              <a:lnSpc>
                <a:spcPts val="3900"/>
              </a:lnSpc>
              <a:tabLst>
                <a:tab pos="0" algn="l"/>
              </a:tabLst>
            </a:pPr>
            <a:endParaRPr lang="en-US" sz="32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var person1 = {firstName: 'Prepbytes', lastName: 'Students'};</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function test(greeting, year) {</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console.log(greeting + ' ' + this.firstName + ' ' + this.lastName + ' ' + year);</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test.apply(person1, [‘Hello’, 2021]); </a:t>
            </a:r>
            <a:r>
              <a:rPr lang="en-US" sz="2800" b="0" strike="noStrike" spc="-1">
                <a:solidFill>
                  <a:srgbClr val="00A2FF"/>
                </a:solidFill>
                <a:latin typeface="Helvetica Neue"/>
                <a:ea typeface="Helvetica Neue"/>
              </a:rPr>
              <a:t>// Hello Prepbytes Students 2021</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4" name="Image" descr="Image"/>
          <p:cNvPicPr/>
          <p:nvPr/>
        </p:nvPicPr>
        <p:blipFill>
          <a:blip r:embed="rId2"/>
          <a:stretch/>
        </p:blipFill>
        <p:spPr>
          <a:xfrm>
            <a:off x="5573880" y="3300120"/>
            <a:ext cx="7101360" cy="3152520"/>
          </a:xfrm>
          <a:prstGeom prst="rect">
            <a:avLst/>
          </a:prstGeom>
          <a:ln w="12700">
            <a:noFill/>
          </a:ln>
        </p:spPr>
      </p:pic>
      <p:pic>
        <p:nvPicPr>
          <p:cNvPr id="185" name="PrepBytes_Logo.png" descr="PrepBytes_Logo.png"/>
          <p:cNvPicPr/>
          <p:nvPr/>
        </p:nvPicPr>
        <p:blipFill>
          <a:blip r:embed="rId3"/>
          <a:stretch/>
        </p:blipFill>
        <p:spPr>
          <a:xfrm>
            <a:off x="10375920" y="330120"/>
            <a:ext cx="2351160" cy="613440"/>
          </a:xfrm>
          <a:prstGeom prst="rect">
            <a:avLst/>
          </a:prstGeom>
          <a:ln w="12700">
            <a:noFill/>
          </a:ln>
          <a:effectLst>
            <a:reflection stA="50000" endPos="40000" dir="5400000" sy="-100000" algn="bl" rotWithShape="0"/>
          </a:effectLst>
        </p:spPr>
      </p:pic>
      <p:sp>
        <p:nvSpPr>
          <p:cNvPr id="186" name="alert"/>
          <p:cNvSpPr/>
          <p:nvPr/>
        </p:nvSpPr>
        <p:spPr>
          <a:xfrm>
            <a:off x="3434760" y="1176120"/>
            <a:ext cx="54000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JS Code Execution</a:t>
            </a:r>
            <a:endParaRPr lang="en-US" sz="4800" b="0" strike="noStrike" spc="-1">
              <a:latin typeface="Arial"/>
            </a:endParaRPr>
          </a:p>
        </p:txBody>
      </p:sp>
      <p:sp>
        <p:nvSpPr>
          <p:cNvPr id="187" name="var number = 2;…"/>
          <p:cNvSpPr/>
          <p:nvPr/>
        </p:nvSpPr>
        <p:spPr>
          <a:xfrm>
            <a:off x="691560" y="3402000"/>
            <a:ext cx="4398120" cy="29498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801"/>
              </a:lnSpc>
              <a:tabLst>
                <a:tab pos="0" algn="l"/>
              </a:tabLst>
            </a:pPr>
            <a:r>
              <a:rPr lang="en-US" sz="2200" b="1" strike="noStrike" spc="-1">
                <a:solidFill>
                  <a:srgbClr val="006699"/>
                </a:solidFill>
                <a:latin typeface="Courier New"/>
                <a:ea typeface="Courier New"/>
              </a:rPr>
              <a:t>var</a:t>
            </a:r>
            <a:r>
              <a:rPr lang="en-US" sz="2000" b="0" strike="noStrike" spc="-1">
                <a:solidFill>
                  <a:srgbClr val="273239"/>
                </a:solidFill>
                <a:latin typeface="Courier New"/>
                <a:ea typeface="Courier New"/>
              </a:rPr>
              <a:t> </a:t>
            </a:r>
            <a:r>
              <a:rPr lang="en-US" sz="2200" b="0" strike="noStrike" spc="-1">
                <a:solidFill>
                  <a:srgbClr val="000000"/>
                </a:solidFill>
                <a:latin typeface="Courier New"/>
                <a:ea typeface="Courier New"/>
              </a:rPr>
              <a:t>number = 2;</a:t>
            </a:r>
            <a:endParaRPr lang="en-US" sz="2200" b="0" strike="noStrike" spc="-1">
              <a:latin typeface="Arial"/>
            </a:endParaRPr>
          </a:p>
          <a:p>
            <a:pPr>
              <a:lnSpc>
                <a:spcPts val="3801"/>
              </a:lnSpc>
              <a:tabLst>
                <a:tab pos="0" algn="l"/>
              </a:tabLst>
            </a:pPr>
            <a:r>
              <a:rPr lang="en-US" sz="2200" b="1" strike="noStrike" spc="-1">
                <a:solidFill>
                  <a:srgbClr val="006699"/>
                </a:solidFill>
                <a:latin typeface="Courier New"/>
                <a:ea typeface="Courier New"/>
              </a:rPr>
              <a:t>function</a:t>
            </a:r>
            <a:r>
              <a:rPr lang="en-US" sz="2000" b="0" strike="noStrike" spc="-1">
                <a:solidFill>
                  <a:srgbClr val="273239"/>
                </a:solidFill>
                <a:latin typeface="Courier New"/>
                <a:ea typeface="Courier New"/>
              </a:rPr>
              <a:t> </a:t>
            </a:r>
            <a:r>
              <a:rPr lang="en-US" sz="2200" b="0" strike="noStrike" spc="-1">
                <a:solidFill>
                  <a:srgbClr val="000000"/>
                </a:solidFill>
                <a:latin typeface="Courier New"/>
                <a:ea typeface="Courier New"/>
              </a:rPr>
              <a:t>Square (n) {</a:t>
            </a:r>
            <a:endParaRPr lang="en-US" sz="2200" b="0" strike="noStrike" spc="-1">
              <a:latin typeface="Arial"/>
            </a:endParaRPr>
          </a:p>
          <a:p>
            <a:pPr>
              <a:lnSpc>
                <a:spcPts val="3801"/>
              </a:lnSpc>
              <a:tabLst>
                <a:tab pos="0" algn="l"/>
              </a:tabLst>
            </a:pPr>
            <a:r>
              <a:rPr lang="en-US" sz="2200" b="0" strike="noStrike" spc="-1">
                <a:solidFill>
                  <a:srgbClr val="273239"/>
                </a:solidFill>
                <a:latin typeface="Courier New"/>
                <a:ea typeface="Courier New"/>
              </a:rPr>
              <a:t>    </a:t>
            </a:r>
            <a:r>
              <a:rPr lang="en-US" sz="2200" b="1" strike="noStrike" spc="-1">
                <a:solidFill>
                  <a:srgbClr val="006699"/>
                </a:solidFill>
                <a:latin typeface="Courier New"/>
                <a:ea typeface="Courier New"/>
              </a:rPr>
              <a:t>var</a:t>
            </a:r>
            <a:r>
              <a:rPr lang="en-US" sz="2000" b="0" strike="noStrike" spc="-1">
                <a:solidFill>
                  <a:srgbClr val="273239"/>
                </a:solidFill>
                <a:latin typeface="Courier New"/>
                <a:ea typeface="Courier New"/>
              </a:rPr>
              <a:t> </a:t>
            </a:r>
            <a:r>
              <a:rPr lang="en-US" sz="2200" b="0" strike="noStrike" spc="-1">
                <a:solidFill>
                  <a:srgbClr val="000000"/>
                </a:solidFill>
                <a:latin typeface="Courier New"/>
                <a:ea typeface="Courier New"/>
              </a:rPr>
              <a:t>res = n * n;</a:t>
            </a:r>
            <a:endParaRPr lang="en-US" sz="2200" b="0" strike="noStrike" spc="-1">
              <a:latin typeface="Arial"/>
            </a:endParaRPr>
          </a:p>
          <a:p>
            <a:pPr>
              <a:lnSpc>
                <a:spcPts val="3801"/>
              </a:lnSpc>
              <a:tabLst>
                <a:tab pos="0" algn="l"/>
              </a:tabLst>
            </a:pPr>
            <a:r>
              <a:rPr lang="en-US" sz="2200" b="0" strike="noStrike" spc="-1">
                <a:solidFill>
                  <a:srgbClr val="273239"/>
                </a:solidFill>
                <a:latin typeface="Courier New"/>
                <a:ea typeface="Courier New"/>
              </a:rPr>
              <a:t>    </a:t>
            </a:r>
            <a:r>
              <a:rPr lang="en-US" sz="2200" b="1" strike="noStrike" spc="-1">
                <a:solidFill>
                  <a:srgbClr val="006699"/>
                </a:solidFill>
                <a:latin typeface="Courier New"/>
                <a:ea typeface="Courier New"/>
              </a:rPr>
              <a:t>return</a:t>
            </a:r>
            <a:r>
              <a:rPr lang="en-US" sz="2000" b="0" strike="noStrike" spc="-1">
                <a:solidFill>
                  <a:srgbClr val="273239"/>
                </a:solidFill>
                <a:latin typeface="Courier New"/>
                <a:ea typeface="Courier New"/>
              </a:rPr>
              <a:t> </a:t>
            </a:r>
            <a:r>
              <a:rPr lang="en-US" sz="2200" b="0" strike="noStrike" spc="-1">
                <a:solidFill>
                  <a:srgbClr val="000000"/>
                </a:solidFill>
                <a:latin typeface="Courier New"/>
                <a:ea typeface="Courier New"/>
              </a:rPr>
              <a:t>res;</a:t>
            </a:r>
            <a:endParaRPr lang="en-US" sz="2200" b="0" strike="noStrike" spc="-1">
              <a:latin typeface="Arial"/>
            </a:endParaRPr>
          </a:p>
          <a:p>
            <a:pPr>
              <a:lnSpc>
                <a:spcPts val="3801"/>
              </a:lnSpc>
              <a:tabLst>
                <a:tab pos="0" algn="l"/>
              </a:tabLst>
            </a:pPr>
            <a:r>
              <a:rPr lang="en-US" sz="2200" b="0" strike="noStrike" spc="-1">
                <a:solidFill>
                  <a:srgbClr val="000000"/>
                </a:solidFill>
                <a:latin typeface="Courier New"/>
                <a:ea typeface="Courier New"/>
              </a:rPr>
              <a:t>}</a:t>
            </a:r>
            <a:endParaRPr lang="en-US" sz="2200" b="0" strike="noStrike" spc="-1">
              <a:latin typeface="Arial"/>
            </a:endParaRPr>
          </a:p>
          <a:p>
            <a:pPr>
              <a:lnSpc>
                <a:spcPts val="3801"/>
              </a:lnSpc>
              <a:tabLst>
                <a:tab pos="0" algn="l"/>
              </a:tabLst>
            </a:pPr>
            <a:r>
              <a:rPr lang="en-US" sz="2200" b="1" strike="noStrike" spc="-1">
                <a:solidFill>
                  <a:srgbClr val="006699"/>
                </a:solidFill>
                <a:latin typeface="Courier New"/>
                <a:ea typeface="Courier New"/>
              </a:rPr>
              <a:t>var</a:t>
            </a:r>
            <a:r>
              <a:rPr lang="en-US" sz="2000" b="0" strike="noStrike" spc="-1">
                <a:solidFill>
                  <a:srgbClr val="273239"/>
                </a:solidFill>
                <a:latin typeface="Courier New"/>
                <a:ea typeface="Courier New"/>
              </a:rPr>
              <a:t> </a:t>
            </a:r>
            <a:r>
              <a:rPr lang="en-US" sz="2200" b="0" strike="noStrike" spc="-1">
                <a:solidFill>
                  <a:srgbClr val="000000"/>
                </a:solidFill>
                <a:latin typeface="Courier New"/>
                <a:ea typeface="Courier New"/>
              </a:rPr>
              <a:t>newNumber = Square(3);</a:t>
            </a:r>
            <a:endParaRPr lang="en-US" sz="2200" b="0" strike="noStrike" spc="-1">
              <a:latin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32" name="PrepBytes_Logo.png" descr="PrepBytes_Logo.png"/>
          <p:cNvPicPr/>
          <p:nvPr/>
        </p:nvPicPr>
        <p:blipFill>
          <a:blip r:embed="rId2"/>
          <a:stretch/>
        </p:blipFill>
        <p:spPr>
          <a:xfrm>
            <a:off x="10253520" y="312840"/>
            <a:ext cx="2351160" cy="613440"/>
          </a:xfrm>
          <a:prstGeom prst="rect">
            <a:avLst/>
          </a:prstGeom>
          <a:ln w="12700">
            <a:noFill/>
          </a:ln>
        </p:spPr>
      </p:pic>
      <p:sp>
        <p:nvSpPr>
          <p:cNvPr id="533" name="Maps"/>
          <p:cNvSpPr/>
          <p:nvPr/>
        </p:nvSpPr>
        <p:spPr>
          <a:xfrm>
            <a:off x="711360" y="96120"/>
            <a:ext cx="936792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Call, Apply and Bind in JS - Bind</a:t>
            </a:r>
            <a:endParaRPr lang="en-US" sz="4800" b="0" strike="noStrike" spc="-1">
              <a:latin typeface="Arial"/>
            </a:endParaRPr>
          </a:p>
        </p:txBody>
      </p:sp>
      <p:sp>
        <p:nvSpPr>
          <p:cNvPr id="534"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35" name="Let sayings = new Map()…"/>
          <p:cNvSpPr/>
          <p:nvPr/>
        </p:nvSpPr>
        <p:spPr>
          <a:xfrm>
            <a:off x="722520" y="2271240"/>
            <a:ext cx="12057480" cy="64688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Bind returns a new function, allowing you to pass in a this array and any number of arguments.</a:t>
            </a:r>
            <a:endParaRPr lang="en-US" sz="32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var person1 = {firstName: 'Prepbytes', lastName: 'Students'};</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function test(greeting, year) {</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console.log(greeting + ' ' + this.firstName + ' ' + this.lastName + ' ' + year);</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var user = test.bind(person1);</a:t>
            </a:r>
            <a:endParaRPr lang="en-US" sz="2800" b="0" strike="noStrike" spc="-1">
              <a:latin typeface="Arial"/>
            </a:endParaRPr>
          </a:p>
          <a:p>
            <a:pPr>
              <a:lnSpc>
                <a:spcPct val="100000"/>
              </a:lnSpc>
              <a:spcBef>
                <a:spcPts val="3200"/>
              </a:spcBef>
              <a:tabLst>
                <a:tab pos="0" algn="l"/>
              </a:tabLst>
            </a:pPr>
            <a:r>
              <a:rPr lang="en-US" sz="2800" b="0" strike="noStrike" spc="-1">
                <a:solidFill>
                  <a:srgbClr val="FAE232"/>
                </a:solidFill>
                <a:latin typeface="Helvetica Neue"/>
                <a:ea typeface="Helvetica Neue"/>
              </a:rPr>
              <a:t>user(“Hello”,2021)  </a:t>
            </a:r>
            <a:r>
              <a:rPr lang="en-US" sz="2800" b="0" strike="noStrike" spc="-1">
                <a:solidFill>
                  <a:srgbClr val="00A2FF"/>
                </a:solidFill>
                <a:latin typeface="Helvetica Neue"/>
                <a:ea typeface="Helvetica Neue"/>
              </a:rPr>
              <a:t>           // Hello  Prepbytes Students 2021</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6" name="Function"/>
          <p:cNvSpPr/>
          <p:nvPr/>
        </p:nvSpPr>
        <p:spPr>
          <a:xfrm>
            <a:off x="957960" y="995760"/>
            <a:ext cx="4219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Callbacks in JS</a:t>
            </a:r>
            <a:endParaRPr lang="en-US" sz="4800" b="0" strike="noStrike" spc="-1">
              <a:latin typeface="Arial"/>
            </a:endParaRPr>
          </a:p>
        </p:txBody>
      </p:sp>
      <p:sp>
        <p:nvSpPr>
          <p:cNvPr id="537" name="Function without parameters…"/>
          <p:cNvSpPr/>
          <p:nvPr/>
        </p:nvSpPr>
        <p:spPr>
          <a:xfrm>
            <a:off x="939960" y="3858480"/>
            <a:ext cx="10779120" cy="20358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Callback function is a function which gets passed as an argument to another function , so that we can achieve this that callback function should be called only after the execution of main function. </a:t>
            </a:r>
            <a:endParaRPr lang="en-US" sz="3200" b="0" strike="noStrike" spc="-1">
              <a:latin typeface="Arial"/>
            </a:endParaRPr>
          </a:p>
        </p:txBody>
      </p:sp>
      <p:pic>
        <p:nvPicPr>
          <p:cNvPr id="53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2256840"/>
            <a:ext cx="10779120" cy="59986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The Promise object represents the eventual completion or failure of an asynchronous operation and its resulting value.</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It takes in two parameters resolve and reject , if we are getting success response then we will use resolve to give response, if error comes then we will use reject to give error.</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It provides two functions .then and .catch. If you want to access response use .then, if you want to handle error use .catch function.</a:t>
            </a:r>
            <a:endParaRPr lang="en-US" sz="3200" b="0" strike="noStrike" spc="-1">
              <a:latin typeface="Arial"/>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2" descr="Diagram&#10;&#10;Description automatically generated">
            <a:extLst>
              <a:ext uri="{FF2B5EF4-FFF2-40B4-BE49-F238E27FC236}">
                <a16:creationId xmlns:a16="http://schemas.microsoft.com/office/drawing/2014/main" id="{331241A1-B0C4-44A2-9FD2-6CF72F12C71E}"/>
              </a:ext>
            </a:extLst>
          </p:cNvPr>
          <p:cNvPicPr>
            <a:picLocks noChangeAspect="1"/>
          </p:cNvPicPr>
          <p:nvPr/>
        </p:nvPicPr>
        <p:blipFill>
          <a:blip r:embed="rId3"/>
          <a:stretch>
            <a:fillRect/>
          </a:stretch>
        </p:blipFill>
        <p:spPr>
          <a:xfrm>
            <a:off x="3236768" y="2109664"/>
            <a:ext cx="6378081" cy="6824639"/>
          </a:xfrm>
          <a:prstGeom prst="rect">
            <a:avLst/>
          </a:prstGeom>
        </p:spPr>
      </p:pic>
    </p:spTree>
    <p:extLst>
      <p:ext uri="{BB962C8B-B14F-4D97-AF65-F5344CB8AC3E}">
        <p14:creationId xmlns:p14="http://schemas.microsoft.com/office/powerpoint/2010/main" val="4438189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10;&#10;Description automatically generated">
            <a:extLst>
              <a:ext uri="{FF2B5EF4-FFF2-40B4-BE49-F238E27FC236}">
                <a16:creationId xmlns:a16="http://schemas.microsoft.com/office/drawing/2014/main" id="{2AF22900-80D9-4D55-8F60-012156BD447C}"/>
              </a:ext>
            </a:extLst>
          </p:cNvPr>
          <p:cNvPicPr>
            <a:picLocks noChangeAspect="1"/>
          </p:cNvPicPr>
          <p:nvPr/>
        </p:nvPicPr>
        <p:blipFill>
          <a:blip r:embed="rId3"/>
          <a:stretch>
            <a:fillRect/>
          </a:stretch>
        </p:blipFill>
        <p:spPr>
          <a:xfrm>
            <a:off x="2713326" y="2234481"/>
            <a:ext cx="6741569" cy="6978393"/>
          </a:xfrm>
          <a:prstGeom prst="rect">
            <a:avLst/>
          </a:prstGeom>
        </p:spPr>
      </p:pic>
    </p:spTree>
    <p:extLst>
      <p:ext uri="{BB962C8B-B14F-4D97-AF65-F5344CB8AC3E}">
        <p14:creationId xmlns:p14="http://schemas.microsoft.com/office/powerpoint/2010/main" val="2744241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Text, application&#10;&#10;Description automatically generated">
            <a:extLst>
              <a:ext uri="{FF2B5EF4-FFF2-40B4-BE49-F238E27FC236}">
                <a16:creationId xmlns:a16="http://schemas.microsoft.com/office/drawing/2014/main" id="{2B8F618C-98E9-4DC2-802A-513B1E049E7A}"/>
              </a:ext>
            </a:extLst>
          </p:cNvPr>
          <p:cNvPicPr>
            <a:picLocks noChangeAspect="1"/>
          </p:cNvPicPr>
          <p:nvPr/>
        </p:nvPicPr>
        <p:blipFill>
          <a:blip r:embed="rId3"/>
          <a:stretch>
            <a:fillRect/>
          </a:stretch>
        </p:blipFill>
        <p:spPr>
          <a:xfrm>
            <a:off x="2632796" y="2002836"/>
            <a:ext cx="7206027" cy="7463717"/>
          </a:xfrm>
          <a:prstGeom prst="rect">
            <a:avLst/>
          </a:prstGeom>
        </p:spPr>
      </p:pic>
    </p:spTree>
    <p:extLst>
      <p:ext uri="{BB962C8B-B14F-4D97-AF65-F5344CB8AC3E}">
        <p14:creationId xmlns:p14="http://schemas.microsoft.com/office/powerpoint/2010/main" val="13293626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10;&#10;Description automatically generated">
            <a:extLst>
              <a:ext uri="{FF2B5EF4-FFF2-40B4-BE49-F238E27FC236}">
                <a16:creationId xmlns:a16="http://schemas.microsoft.com/office/drawing/2014/main" id="{CCA4B73D-6A16-44E2-B4AB-AACB466E7EA5}"/>
              </a:ext>
            </a:extLst>
          </p:cNvPr>
          <p:cNvPicPr>
            <a:picLocks noChangeAspect="1"/>
          </p:cNvPicPr>
          <p:nvPr/>
        </p:nvPicPr>
        <p:blipFill>
          <a:blip r:embed="rId3"/>
          <a:stretch>
            <a:fillRect/>
          </a:stretch>
        </p:blipFill>
        <p:spPr>
          <a:xfrm>
            <a:off x="1968428" y="1798015"/>
            <a:ext cx="9265793" cy="7632630"/>
          </a:xfrm>
          <a:prstGeom prst="rect">
            <a:avLst/>
          </a:prstGeom>
        </p:spPr>
      </p:pic>
    </p:spTree>
    <p:extLst>
      <p:ext uri="{BB962C8B-B14F-4D97-AF65-F5344CB8AC3E}">
        <p14:creationId xmlns:p14="http://schemas.microsoft.com/office/powerpoint/2010/main" val="2360543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a:extLst>
              <a:ext uri="{FF2B5EF4-FFF2-40B4-BE49-F238E27FC236}">
                <a16:creationId xmlns:a16="http://schemas.microsoft.com/office/drawing/2014/main" id="{06D9F82D-239A-4737-8C5E-2319AFD72C98}"/>
              </a:ext>
            </a:extLst>
          </p:cNvPr>
          <p:cNvPicPr>
            <a:picLocks noChangeAspect="1"/>
          </p:cNvPicPr>
          <p:nvPr/>
        </p:nvPicPr>
        <p:blipFill>
          <a:blip r:embed="rId3"/>
          <a:stretch>
            <a:fillRect/>
          </a:stretch>
        </p:blipFill>
        <p:spPr>
          <a:xfrm>
            <a:off x="2250280" y="2013177"/>
            <a:ext cx="8276297" cy="7361644"/>
          </a:xfrm>
          <a:prstGeom prst="rect">
            <a:avLst/>
          </a:prstGeom>
        </p:spPr>
      </p:pic>
    </p:spTree>
    <p:extLst>
      <p:ext uri="{BB962C8B-B14F-4D97-AF65-F5344CB8AC3E}">
        <p14:creationId xmlns:p14="http://schemas.microsoft.com/office/powerpoint/2010/main" val="20661426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Graphical user interface, text, application, chat or text message&#10;&#10;Description automatically generated">
            <a:extLst>
              <a:ext uri="{FF2B5EF4-FFF2-40B4-BE49-F238E27FC236}">
                <a16:creationId xmlns:a16="http://schemas.microsoft.com/office/drawing/2014/main" id="{1216E605-AE67-412F-A390-5FD3427B8DF6}"/>
              </a:ext>
            </a:extLst>
          </p:cNvPr>
          <p:cNvPicPr>
            <a:picLocks noChangeAspect="1"/>
          </p:cNvPicPr>
          <p:nvPr/>
        </p:nvPicPr>
        <p:blipFill>
          <a:blip r:embed="rId3"/>
          <a:stretch>
            <a:fillRect/>
          </a:stretch>
        </p:blipFill>
        <p:spPr>
          <a:xfrm>
            <a:off x="2914649" y="1890750"/>
            <a:ext cx="7428159" cy="7607850"/>
          </a:xfrm>
          <a:prstGeom prst="rect">
            <a:avLst/>
          </a:prstGeom>
        </p:spPr>
      </p:pic>
    </p:spTree>
    <p:extLst>
      <p:ext uri="{BB962C8B-B14F-4D97-AF65-F5344CB8AC3E}">
        <p14:creationId xmlns:p14="http://schemas.microsoft.com/office/powerpoint/2010/main" val="1530990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2" name="Picture 3" descr="Graphical user interface, text, application, chat or text message&#10;&#10;Description automatically generated">
            <a:extLst>
              <a:ext uri="{FF2B5EF4-FFF2-40B4-BE49-F238E27FC236}">
                <a16:creationId xmlns:a16="http://schemas.microsoft.com/office/drawing/2014/main" id="{C57B4592-72E0-4302-87CF-F3C3AD918121}"/>
              </a:ext>
            </a:extLst>
          </p:cNvPr>
          <p:cNvPicPr>
            <a:picLocks noChangeAspect="1"/>
          </p:cNvPicPr>
          <p:nvPr/>
        </p:nvPicPr>
        <p:blipFill>
          <a:blip r:embed="rId3"/>
          <a:stretch>
            <a:fillRect/>
          </a:stretch>
        </p:blipFill>
        <p:spPr>
          <a:xfrm>
            <a:off x="2532134" y="1811570"/>
            <a:ext cx="7407965" cy="7564764"/>
          </a:xfrm>
          <a:prstGeom prst="rect">
            <a:avLst/>
          </a:prstGeom>
        </p:spPr>
      </p:pic>
    </p:spTree>
    <p:extLst>
      <p:ext uri="{BB962C8B-B14F-4D97-AF65-F5344CB8AC3E}">
        <p14:creationId xmlns:p14="http://schemas.microsoft.com/office/powerpoint/2010/main" val="364740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5" name="PrepBytes_Logo.png" descr="PrepBytes_Logo.png"/>
          <p:cNvPicPr/>
          <p:nvPr/>
        </p:nvPicPr>
        <p:blipFill>
          <a:blip r:embed="rId2"/>
          <a:stretch/>
        </p:blipFill>
        <p:spPr>
          <a:xfrm>
            <a:off x="10375920" y="330120"/>
            <a:ext cx="2351160" cy="613440"/>
          </a:xfrm>
          <a:prstGeom prst="rect">
            <a:avLst/>
          </a:prstGeom>
          <a:ln w="12700">
            <a:noFill/>
          </a:ln>
          <a:effectLst>
            <a:reflection stA="50000" endPos="40000" dir="5400000" sy="-100000" algn="bl" rotWithShape="0"/>
          </a:effectLst>
        </p:spPr>
      </p:pic>
      <p:sp>
        <p:nvSpPr>
          <p:cNvPr id="186" name="alert"/>
          <p:cNvSpPr/>
          <p:nvPr/>
        </p:nvSpPr>
        <p:spPr>
          <a:xfrm>
            <a:off x="-258063" y="387538"/>
            <a:ext cx="10266702"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a:solidFill>
                  <a:schemeClr val="bg1"/>
                </a:solidFill>
                <a:cs typeface="Arial"/>
              </a:rPr>
              <a:t>Your First Hello World Program</a:t>
            </a:r>
          </a:p>
        </p:txBody>
      </p:sp>
      <p:sp>
        <p:nvSpPr>
          <p:cNvPr id="2" name="TextBox 1">
            <a:extLst>
              <a:ext uri="{FF2B5EF4-FFF2-40B4-BE49-F238E27FC236}">
                <a16:creationId xmlns:a16="http://schemas.microsoft.com/office/drawing/2014/main" id="{657F2A9E-63BF-4B07-8869-7DA29AEEDD45}"/>
              </a:ext>
            </a:extLst>
          </p:cNvPr>
          <p:cNvSpPr txBox="1"/>
          <p:nvPr/>
        </p:nvSpPr>
        <p:spPr>
          <a:xfrm>
            <a:off x="943262" y="3259064"/>
            <a:ext cx="9245599"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00"/>
                </a:solidFill>
                <a:latin typeface="Courier New"/>
              </a:rPr>
              <a:t>&lt;!DOCTYPE html&gt;</a:t>
            </a:r>
          </a:p>
          <a:p>
            <a:r>
              <a:rPr lang="en-US" sz="3600">
                <a:solidFill>
                  <a:srgbClr val="FFFF00"/>
                </a:solidFill>
                <a:latin typeface="Courier New"/>
              </a:rPr>
              <a:t>&lt;html&gt;</a:t>
            </a:r>
          </a:p>
          <a:p>
            <a:r>
              <a:rPr lang="en-US" sz="3600">
                <a:solidFill>
                  <a:srgbClr val="FFFF00"/>
                </a:solidFill>
                <a:latin typeface="Courier New"/>
              </a:rPr>
              <a:t> &lt;body&gt;</a:t>
            </a:r>
          </a:p>
          <a:p>
            <a:r>
              <a:rPr lang="en-US" sz="3600">
                <a:solidFill>
                  <a:srgbClr val="FFFF00"/>
                </a:solidFill>
                <a:latin typeface="Courier New"/>
              </a:rPr>
              <a:t> &lt;h1&gt;My First Web Page&lt;/h1&gt;</a:t>
            </a:r>
          </a:p>
          <a:p>
            <a:r>
              <a:rPr lang="en-US" sz="3600">
                <a:solidFill>
                  <a:srgbClr val="FFFF00"/>
                </a:solidFill>
                <a:latin typeface="Courier New"/>
              </a:rPr>
              <a:t> &lt;script&gt;</a:t>
            </a:r>
          </a:p>
          <a:p>
            <a:r>
              <a:rPr lang="en-US" sz="3600">
                <a:solidFill>
                  <a:srgbClr val="FFFF00"/>
                </a:solidFill>
                <a:latin typeface="Courier New"/>
              </a:rPr>
              <a:t> console.log("Hello World");</a:t>
            </a:r>
          </a:p>
          <a:p>
            <a:r>
              <a:rPr lang="en-US" sz="3600">
                <a:solidFill>
                  <a:srgbClr val="FFFF00"/>
                </a:solidFill>
                <a:latin typeface="Courier New"/>
              </a:rPr>
              <a:t> &lt;/script&gt;</a:t>
            </a:r>
          </a:p>
          <a:p>
            <a:r>
              <a:rPr lang="en-US" sz="3600">
                <a:solidFill>
                  <a:srgbClr val="FFFF00"/>
                </a:solidFill>
                <a:latin typeface="Courier New"/>
              </a:rPr>
              <a:t> &lt;/body&gt;</a:t>
            </a:r>
          </a:p>
          <a:p>
            <a:r>
              <a:rPr lang="en-US" sz="3600">
                <a:solidFill>
                  <a:srgbClr val="FFFF00"/>
                </a:solidFill>
                <a:latin typeface="Courier New"/>
              </a:rPr>
              <a:t>&lt;/html&gt;</a:t>
            </a:r>
          </a:p>
        </p:txBody>
      </p:sp>
    </p:spTree>
    <p:extLst>
      <p:ext uri="{BB962C8B-B14F-4D97-AF65-F5344CB8AC3E}">
        <p14:creationId xmlns:p14="http://schemas.microsoft.com/office/powerpoint/2010/main" val="27268127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9" name="Function"/>
          <p:cNvSpPr/>
          <p:nvPr/>
        </p:nvSpPr>
        <p:spPr>
          <a:xfrm>
            <a:off x="955440" y="374040"/>
            <a:ext cx="4117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in JS</a:t>
            </a:r>
            <a:endParaRPr lang="en-US" sz="4800" b="0" strike="noStrike" spc="-1">
              <a:latin typeface="Arial"/>
            </a:endParaRPr>
          </a:p>
        </p:txBody>
      </p:sp>
      <p:sp>
        <p:nvSpPr>
          <p:cNvPr id="540" name="Function without parameters…"/>
          <p:cNvSpPr/>
          <p:nvPr/>
        </p:nvSpPr>
        <p:spPr>
          <a:xfrm>
            <a:off x="939960" y="4994909"/>
            <a:ext cx="10779120" cy="522541"/>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54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pic>
        <p:nvPicPr>
          <p:cNvPr id="3" name="Picture 3" descr="Diagram&#10;&#10;Description automatically generated">
            <a:extLst>
              <a:ext uri="{FF2B5EF4-FFF2-40B4-BE49-F238E27FC236}">
                <a16:creationId xmlns:a16="http://schemas.microsoft.com/office/drawing/2014/main" id="{6AA0730C-CFC8-4581-8C42-E93193073EF1}"/>
              </a:ext>
            </a:extLst>
          </p:cNvPr>
          <p:cNvPicPr>
            <a:picLocks noChangeAspect="1"/>
          </p:cNvPicPr>
          <p:nvPr/>
        </p:nvPicPr>
        <p:blipFill>
          <a:blip r:embed="rId3"/>
          <a:stretch>
            <a:fillRect/>
          </a:stretch>
        </p:blipFill>
        <p:spPr>
          <a:xfrm>
            <a:off x="2652929" y="2010289"/>
            <a:ext cx="7306996" cy="7469005"/>
          </a:xfrm>
          <a:prstGeom prst="rect">
            <a:avLst/>
          </a:prstGeom>
        </p:spPr>
      </p:pic>
    </p:spTree>
    <p:extLst>
      <p:ext uri="{BB962C8B-B14F-4D97-AF65-F5344CB8AC3E}">
        <p14:creationId xmlns:p14="http://schemas.microsoft.com/office/powerpoint/2010/main" val="1077685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2" name="Function"/>
          <p:cNvSpPr/>
          <p:nvPr/>
        </p:nvSpPr>
        <p:spPr>
          <a:xfrm>
            <a:off x="826200" y="1009080"/>
            <a:ext cx="7807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Promises, async, await in JS</a:t>
            </a:r>
            <a:endParaRPr lang="en-US" sz="4800" b="0" strike="noStrike" spc="-1">
              <a:latin typeface="Arial"/>
            </a:endParaRPr>
          </a:p>
        </p:txBody>
      </p:sp>
      <p:sp>
        <p:nvSpPr>
          <p:cNvPr id="543" name="async function try() {…"/>
          <p:cNvSpPr/>
          <p:nvPr/>
        </p:nvSpPr>
        <p:spPr>
          <a:xfrm>
            <a:off x="1119240" y="3558240"/>
            <a:ext cx="10960560" cy="3528720"/>
          </a:xfrm>
          <a:prstGeom prst="rect">
            <a:avLst/>
          </a:prstGeom>
          <a:noFill/>
          <a:ln w="12700">
            <a:noFill/>
          </a:ln>
        </p:spPr>
        <p:style>
          <a:lnRef idx="0">
            <a:scrgbClr r="0" g="0" b="0"/>
          </a:lnRef>
          <a:fillRef idx="0">
            <a:scrgbClr r="0" g="0" b="0"/>
          </a:fillRef>
          <a:effectRef idx="0">
            <a:scrgbClr r="0" g="0" b="0"/>
          </a:effectRef>
          <a:fontRef idx="minor"/>
        </p:style>
        <p:txBody>
          <a:bodyPr wrap="none" lIns="50760" tIns="50760" rIns="50760" bIns="50760" anchor="ctr">
            <a:spAutoFit/>
          </a:bodyPr>
          <a:lstStyle/>
          <a:p>
            <a:pPr>
              <a:lnSpc>
                <a:spcPct val="100000"/>
              </a:lnSpc>
              <a:tabLst>
                <a:tab pos="0" algn="l"/>
              </a:tabLst>
            </a:pPr>
            <a:r>
              <a:rPr lang="en-US" sz="2500" b="0" strike="noStrike" spc="-1">
                <a:solidFill>
                  <a:srgbClr val="FAE232"/>
                </a:solidFill>
                <a:latin typeface="Courier New"/>
                <a:ea typeface="Courier New"/>
              </a:rPr>
              <a:t>async function try() {</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  let myPromise = new Promise(function(resolve, reject) {</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    resolve(“Hello World");</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  });</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  const result = await myPromise;</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  return result;</a:t>
            </a: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a:t>
            </a:r>
            <a:endParaRPr lang="en-US" sz="2500" b="0" strike="noStrike" spc="-1">
              <a:latin typeface="Arial"/>
            </a:endParaRPr>
          </a:p>
          <a:p>
            <a:pPr>
              <a:lnSpc>
                <a:spcPct val="100000"/>
              </a:lnSpc>
              <a:tabLst>
                <a:tab pos="0" algn="l"/>
              </a:tabLst>
            </a:pPr>
            <a:endParaRPr lang="en-US" sz="2500" b="0" strike="noStrike" spc="-1">
              <a:latin typeface="Arial"/>
            </a:endParaRPr>
          </a:p>
          <a:p>
            <a:pPr>
              <a:lnSpc>
                <a:spcPct val="100000"/>
              </a:lnSpc>
              <a:tabLst>
                <a:tab pos="0" algn="l"/>
              </a:tabLst>
            </a:pPr>
            <a:r>
              <a:rPr lang="en-US" sz="2500" b="0" strike="noStrike" spc="-1">
                <a:solidFill>
                  <a:srgbClr val="FAE232"/>
                </a:solidFill>
                <a:latin typeface="Courier New"/>
                <a:ea typeface="Courier New"/>
              </a:rPr>
              <a:t>try();</a:t>
            </a:r>
            <a:endParaRPr lang="en-US" sz="2500" b="0" strike="noStrike" spc="-1">
              <a:latin typeface="Arial"/>
            </a:endParaRPr>
          </a:p>
        </p:txBody>
      </p:sp>
      <p:pic>
        <p:nvPicPr>
          <p:cNvPr id="544"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5" name="Function"/>
          <p:cNvSpPr/>
          <p:nvPr/>
        </p:nvSpPr>
        <p:spPr>
          <a:xfrm>
            <a:off x="886680" y="482400"/>
            <a:ext cx="6037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Async and Await in JS</a:t>
            </a:r>
            <a:endParaRPr lang="en-US" sz="4800" b="0" strike="noStrike" spc="-1">
              <a:latin typeface="Arial"/>
            </a:endParaRPr>
          </a:p>
        </p:txBody>
      </p:sp>
      <p:sp>
        <p:nvSpPr>
          <p:cNvPr id="546" name="Function without parameters…"/>
          <p:cNvSpPr/>
          <p:nvPr/>
        </p:nvSpPr>
        <p:spPr>
          <a:xfrm>
            <a:off x="980640" y="2469240"/>
            <a:ext cx="10779120" cy="50068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An async keyword will be added to a function when you want that function to perform in a asynchronous way in JS.</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For this asynchronous behaviour we have to write await keyword in the line where we want the code to hold.</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Note : If async keyword is not added in the function then we cannot write await in that function.</a:t>
            </a:r>
            <a:endParaRPr lang="en-US" sz="3200" b="0" strike="noStrike" spc="-1">
              <a:latin typeface="Arial"/>
            </a:endParaRPr>
          </a:p>
        </p:txBody>
      </p:sp>
      <p:pic>
        <p:nvPicPr>
          <p:cNvPr id="547"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48" name="PrepBytes_Logo.png" descr="PrepBytes_Logo.png"/>
          <p:cNvPicPr/>
          <p:nvPr/>
        </p:nvPicPr>
        <p:blipFill>
          <a:blip r:embed="rId2"/>
          <a:stretch/>
        </p:blipFill>
        <p:spPr>
          <a:xfrm>
            <a:off x="10320840" y="110160"/>
            <a:ext cx="2351160" cy="613440"/>
          </a:xfrm>
          <a:prstGeom prst="rect">
            <a:avLst/>
          </a:prstGeom>
          <a:ln w="12700">
            <a:noFill/>
          </a:ln>
        </p:spPr>
      </p:pic>
      <p:sp>
        <p:nvSpPr>
          <p:cNvPr id="549" name="Maps"/>
          <p:cNvSpPr/>
          <p:nvPr/>
        </p:nvSpPr>
        <p:spPr>
          <a:xfrm>
            <a:off x="1447920" y="366480"/>
            <a:ext cx="87080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Debouncing and Throttling in JS</a:t>
            </a:r>
            <a:endParaRPr lang="en-US" sz="4800" b="0" strike="noStrike" spc="-1">
              <a:latin typeface="Arial"/>
            </a:endParaRPr>
          </a:p>
        </p:txBody>
      </p:sp>
      <p:sp>
        <p:nvSpPr>
          <p:cNvPr id="550"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51"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52" name="Let sayings = new Map()…"/>
          <p:cNvSpPr/>
          <p:nvPr/>
        </p:nvSpPr>
        <p:spPr>
          <a:xfrm>
            <a:off x="817200" y="2415960"/>
            <a:ext cx="12057480" cy="55033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These two techniques are used to limit the number of times a function can execute.</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Normally its developer who decide how and when the functions should be called, but with event listeners this job becomes difficult. Example: If we have an event listener that on maximising and minimising the screen we are calling a function then this function will get called a lot of times if the user will keep on increase and decrease the screen size.</a:t>
            </a:r>
            <a:endParaRPr lang="en-US" sz="3200" b="0" strike="noStrike" spc="-1">
              <a:latin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53" name="PrepBytes_Logo.png" descr="PrepBytes_Logo.png"/>
          <p:cNvPicPr/>
          <p:nvPr/>
        </p:nvPicPr>
        <p:blipFill>
          <a:blip r:embed="rId2"/>
          <a:stretch/>
        </p:blipFill>
        <p:spPr>
          <a:xfrm>
            <a:off x="10320840" y="110160"/>
            <a:ext cx="2351160" cy="613440"/>
          </a:xfrm>
          <a:prstGeom prst="rect">
            <a:avLst/>
          </a:prstGeom>
          <a:ln w="12700">
            <a:noFill/>
          </a:ln>
        </p:spPr>
      </p:pic>
      <p:sp>
        <p:nvSpPr>
          <p:cNvPr id="554" name="Maps"/>
          <p:cNvSpPr/>
          <p:nvPr/>
        </p:nvSpPr>
        <p:spPr>
          <a:xfrm>
            <a:off x="1447920" y="366480"/>
            <a:ext cx="87080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Debouncing and Throttling in JS</a:t>
            </a:r>
            <a:endParaRPr lang="en-US" sz="4800" b="0" strike="noStrike" spc="-1">
              <a:latin typeface="Arial"/>
            </a:endParaRPr>
          </a:p>
        </p:txBody>
      </p:sp>
      <p:sp>
        <p:nvSpPr>
          <p:cNvPr id="555"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56"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57" name="Let sayings = new Map()…"/>
          <p:cNvSpPr/>
          <p:nvPr/>
        </p:nvSpPr>
        <p:spPr>
          <a:xfrm>
            <a:off x="627840" y="2663640"/>
            <a:ext cx="12057480" cy="50079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u="sng" strike="noStrike" spc="-1">
                <a:solidFill>
                  <a:srgbClr val="56C1FF"/>
                </a:solidFill>
                <a:uFillTx/>
                <a:latin typeface="Courier New"/>
                <a:ea typeface="Courier New"/>
              </a:rPr>
              <a:t>Throttling</a:t>
            </a:r>
            <a:r>
              <a:rPr lang="en-US" sz="3200" b="0" strike="noStrike" spc="-1">
                <a:solidFill>
                  <a:srgbClr val="56C1FF"/>
                </a:solidFill>
                <a:latin typeface="Courier New"/>
                <a:ea typeface="Courier New"/>
              </a:rPr>
              <a:t> : It is technique in which no matter how many times the user fires the event, the attached function will be executed only once in a given time interval.</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1" u="sng" strike="noStrike" spc="-1">
                <a:solidFill>
                  <a:srgbClr val="56C1FF"/>
                </a:solidFill>
                <a:uFillTx/>
                <a:latin typeface="Courier New"/>
                <a:ea typeface="Courier New"/>
              </a:rPr>
              <a:t>Debouncing</a:t>
            </a:r>
            <a:r>
              <a:rPr lang="en-US" sz="3200" b="0" strike="noStrike" spc="-1">
                <a:solidFill>
                  <a:srgbClr val="56C1FF"/>
                </a:solidFill>
                <a:latin typeface="Courier New"/>
                <a:ea typeface="Courier New"/>
              </a:rPr>
              <a:t> : In this technique no matter how many times user fires the event, the attached function will be executed only after the specified time once the user stops firing the event.</a:t>
            </a:r>
            <a:endParaRPr lang="en-US" sz="3200" b="0" strike="noStrike" spc="-1">
              <a:latin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58" name="PrepBytes_Logo.png" descr="PrepBytes_Logo.png"/>
          <p:cNvPicPr/>
          <p:nvPr/>
        </p:nvPicPr>
        <p:blipFill>
          <a:blip r:embed="rId2"/>
          <a:stretch/>
        </p:blipFill>
        <p:spPr>
          <a:xfrm>
            <a:off x="10320840" y="110160"/>
            <a:ext cx="2351160" cy="613440"/>
          </a:xfrm>
          <a:prstGeom prst="rect">
            <a:avLst/>
          </a:prstGeom>
          <a:ln w="12700">
            <a:noFill/>
          </a:ln>
        </p:spPr>
      </p:pic>
      <p:sp>
        <p:nvSpPr>
          <p:cNvPr id="559" name="Maps"/>
          <p:cNvSpPr/>
          <p:nvPr/>
        </p:nvSpPr>
        <p:spPr>
          <a:xfrm>
            <a:off x="3675960" y="366480"/>
            <a:ext cx="42519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Event Listeners</a:t>
            </a:r>
            <a:endParaRPr lang="en-US" sz="4800" b="0" strike="noStrike" spc="-1">
              <a:latin typeface="Arial"/>
            </a:endParaRPr>
          </a:p>
        </p:txBody>
      </p:sp>
      <p:sp>
        <p:nvSpPr>
          <p:cNvPr id="560"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61"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62" name="Let sayings = new Map()…"/>
          <p:cNvSpPr/>
          <p:nvPr/>
        </p:nvSpPr>
        <p:spPr>
          <a:xfrm>
            <a:off x="627840" y="2911320"/>
            <a:ext cx="12057480" cy="45126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888840" lvl="1" indent="-444600">
              <a:lnSpc>
                <a:spcPts val="3900"/>
              </a:lnSpc>
              <a:buClr>
                <a:srgbClr val="56C1FF"/>
              </a:buClr>
              <a:buSzPct val="145000"/>
              <a:buFont typeface="Symbol"/>
              <a:buChar char=""/>
            </a:pPr>
            <a:r>
              <a:rPr lang="en-US" sz="3200" b="0" strike="noStrike" spc="-1">
                <a:solidFill>
                  <a:srgbClr val="56C1FF"/>
                </a:solidFill>
                <a:latin typeface="Courier New"/>
                <a:ea typeface="Courier New"/>
              </a:rPr>
              <a:t>An event listener is a function applied on any HTML element. </a:t>
            </a:r>
            <a:endParaRPr lang="en-US" sz="3200" b="0" strike="noStrike" spc="-1">
              <a:latin typeface="Arial"/>
            </a:endParaRPr>
          </a:p>
          <a:p>
            <a:pPr marL="888840" lvl="1" indent="-444600">
              <a:lnSpc>
                <a:spcPts val="3900"/>
              </a:lnSpc>
              <a:buClr>
                <a:srgbClr val="56C1FF"/>
              </a:buClr>
              <a:buSzPct val="145000"/>
              <a:buFont typeface="Symbol"/>
              <a:buChar char=""/>
            </a:pPr>
            <a:r>
              <a:rPr lang="en-US" sz="3200" b="0" strike="noStrike" spc="-1">
                <a:solidFill>
                  <a:srgbClr val="56C1FF"/>
                </a:solidFill>
                <a:latin typeface="Courier New"/>
                <a:ea typeface="Courier New"/>
              </a:rPr>
              <a:t>Event listener takes minimum two parameters.</a:t>
            </a:r>
            <a:endParaRPr lang="en-US" sz="3200" b="0" strike="noStrike" spc="-1">
              <a:latin typeface="Arial"/>
            </a:endParaRPr>
          </a:p>
          <a:p>
            <a:pPr marL="888840" lvl="1" indent="-444600">
              <a:lnSpc>
                <a:spcPts val="3900"/>
              </a:lnSpc>
              <a:buClr>
                <a:srgbClr val="56C1FF"/>
              </a:buClr>
              <a:buSzPct val="145000"/>
              <a:buFont typeface="Symbol"/>
              <a:buChar char=""/>
            </a:pPr>
            <a:r>
              <a:rPr lang="en-US" sz="3200" b="0" strike="noStrike" spc="-1">
                <a:solidFill>
                  <a:srgbClr val="56C1FF"/>
                </a:solidFill>
                <a:latin typeface="Courier New"/>
                <a:ea typeface="Courier New"/>
              </a:rPr>
              <a:t>First parameter is event name like click, mouseout, mousemove, resize</a:t>
            </a:r>
            <a:endParaRPr lang="en-US" sz="3200" b="0" strike="noStrike" spc="-1">
              <a:latin typeface="Arial"/>
            </a:endParaRPr>
          </a:p>
          <a:p>
            <a:pPr marL="888840" lvl="1" indent="-444600">
              <a:lnSpc>
                <a:spcPts val="3900"/>
              </a:lnSpc>
              <a:buClr>
                <a:srgbClr val="56C1FF"/>
              </a:buClr>
              <a:buSzPct val="145000"/>
              <a:buFont typeface="Symbol"/>
              <a:buChar char=""/>
            </a:pPr>
            <a:r>
              <a:rPr lang="en-US" sz="3200" b="0" strike="noStrike" spc="-1">
                <a:solidFill>
                  <a:srgbClr val="56C1FF"/>
                </a:solidFill>
                <a:latin typeface="Courier New"/>
                <a:ea typeface="Courier New"/>
              </a:rPr>
              <a:t>Second parameter will be the function which needs to be executed after the event has happened.</a:t>
            </a:r>
            <a:endParaRPr lang="en-US" sz="3200" b="0" strike="noStrike" spc="-1">
              <a:latin typeface="Arial"/>
            </a:endParaRPr>
          </a:p>
          <a:p>
            <a:pPr marL="888840" lvl="1" indent="-444600">
              <a:lnSpc>
                <a:spcPts val="3900"/>
              </a:lnSpc>
              <a:buClr>
                <a:srgbClr val="56C1FF"/>
              </a:buClr>
              <a:buSzPct val="145000"/>
              <a:buFont typeface="Symbol"/>
              <a:buChar char=""/>
            </a:pPr>
            <a:r>
              <a:rPr lang="en-US" sz="3200" b="0" strike="noStrike" spc="-1">
                <a:solidFill>
                  <a:srgbClr val="56C1FF"/>
                </a:solidFill>
                <a:latin typeface="Courier New"/>
                <a:ea typeface="Courier New"/>
              </a:rPr>
              <a:t>addEventListener, removeEventListener</a:t>
            </a:r>
            <a:endParaRPr lang="en-US" sz="32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63" name="PrepBytes_Logo.png" descr="PrepBytes_Logo.png"/>
          <p:cNvPicPr/>
          <p:nvPr/>
        </p:nvPicPr>
        <p:blipFill>
          <a:blip r:embed="rId2"/>
          <a:stretch/>
        </p:blipFill>
        <p:spPr>
          <a:xfrm>
            <a:off x="10320840" y="110160"/>
            <a:ext cx="2351160" cy="613440"/>
          </a:xfrm>
          <a:prstGeom prst="rect">
            <a:avLst/>
          </a:prstGeom>
          <a:ln w="12700">
            <a:noFill/>
          </a:ln>
        </p:spPr>
      </p:pic>
      <p:sp>
        <p:nvSpPr>
          <p:cNvPr id="564" name="Maps"/>
          <p:cNvSpPr/>
          <p:nvPr/>
        </p:nvSpPr>
        <p:spPr>
          <a:xfrm>
            <a:off x="3675960" y="366480"/>
            <a:ext cx="42519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Event Listeners</a:t>
            </a:r>
            <a:endParaRPr lang="en-US" sz="4800" b="0" strike="noStrike" spc="-1">
              <a:latin typeface="Arial"/>
            </a:endParaRPr>
          </a:p>
        </p:txBody>
      </p:sp>
      <p:sp>
        <p:nvSpPr>
          <p:cNvPr id="565"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66"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67" name="Let sayings = new Map()…"/>
          <p:cNvSpPr/>
          <p:nvPr/>
        </p:nvSpPr>
        <p:spPr>
          <a:xfrm>
            <a:off x="627840" y="2336040"/>
            <a:ext cx="12057480" cy="23396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Example : addEventListener</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       </a:t>
            </a:r>
            <a:endParaRPr lang="en-US" sz="3200" b="0" strike="noStrike" spc="-1">
              <a:latin typeface="Arial"/>
            </a:endParaRPr>
          </a:p>
          <a:p>
            <a:pPr>
              <a:lnSpc>
                <a:spcPts val="3900"/>
              </a:lnSpc>
              <a:tabLst>
                <a:tab pos="0" algn="l"/>
              </a:tabLst>
            </a:pPr>
            <a:r>
              <a:rPr lang="en-US" sz="2000" b="0" strike="noStrike" spc="-1">
                <a:solidFill>
                  <a:srgbClr val="56C1FF"/>
                </a:solidFill>
                <a:latin typeface="Courier New"/>
                <a:ea typeface="Courier New"/>
              </a:rPr>
              <a:t>      </a:t>
            </a:r>
            <a:r>
              <a:rPr lang="en-US" sz="2000" b="0" strike="noStrike" spc="-1">
                <a:solidFill>
                  <a:srgbClr val="FAE232"/>
                </a:solidFill>
                <a:latin typeface="Courier New"/>
                <a:ea typeface="Courier New"/>
              </a:rPr>
              <a:t>document.getElementById(“submitBtn")</a:t>
            </a:r>
            <a:endParaRPr lang="en-US" sz="2000" b="0" strike="noStrike" spc="-1">
              <a:latin typeface="Arial"/>
            </a:endParaRPr>
          </a:p>
          <a:p>
            <a:pPr>
              <a:lnSpc>
                <a:spcPts val="3900"/>
              </a:lnSpc>
              <a:tabLst>
                <a:tab pos="0" algn="l"/>
              </a:tabLst>
            </a:pPr>
            <a:r>
              <a:rPr lang="en-US" sz="2000" b="0" strike="noStrike" spc="-1">
                <a:solidFill>
                  <a:srgbClr val="FAE232"/>
                </a:solidFill>
                <a:latin typeface="Courier New"/>
                <a:ea typeface="Courier New"/>
              </a:rPr>
              <a:t>            .addEventListener(“click”,function(){alert(“Hello World !!”)});</a:t>
            </a:r>
            <a:endParaRPr lang="en-US" sz="2000" b="0" strike="noStrike" spc="-1">
              <a:latin typeface="Arial"/>
            </a:endParaRPr>
          </a:p>
          <a:p>
            <a:pPr>
              <a:lnSpc>
                <a:spcPct val="100000"/>
              </a:lnSpc>
              <a:tabLst>
                <a:tab pos="0" algn="l"/>
              </a:tabLst>
            </a:pPr>
            <a:endParaRPr lang="en-US" sz="2000" b="0" strike="noStrike" spc="-1">
              <a:latin typeface="Arial"/>
            </a:endParaRPr>
          </a:p>
        </p:txBody>
      </p:sp>
      <p:sp>
        <p:nvSpPr>
          <p:cNvPr id="568" name="Let sayings = new Map()…"/>
          <p:cNvSpPr/>
          <p:nvPr/>
        </p:nvSpPr>
        <p:spPr>
          <a:xfrm>
            <a:off x="627840" y="5457240"/>
            <a:ext cx="12057480" cy="23396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Example : removeEventListener</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       </a:t>
            </a:r>
            <a:endParaRPr lang="en-US" sz="3200" b="0" strike="noStrike" spc="-1">
              <a:latin typeface="Arial"/>
            </a:endParaRPr>
          </a:p>
          <a:p>
            <a:pPr>
              <a:lnSpc>
                <a:spcPts val="3900"/>
              </a:lnSpc>
              <a:tabLst>
                <a:tab pos="0" algn="l"/>
              </a:tabLst>
            </a:pPr>
            <a:r>
              <a:rPr lang="en-US" sz="2000" b="0" strike="noStrike" spc="-1">
                <a:solidFill>
                  <a:srgbClr val="56C1FF"/>
                </a:solidFill>
                <a:latin typeface="Courier New"/>
                <a:ea typeface="Courier New"/>
              </a:rPr>
              <a:t>      </a:t>
            </a:r>
            <a:r>
              <a:rPr lang="en-US" sz="2000" b="0" strike="noStrike" spc="-1">
                <a:solidFill>
                  <a:srgbClr val="FAE232"/>
                </a:solidFill>
                <a:latin typeface="Courier New"/>
                <a:ea typeface="Courier New"/>
              </a:rPr>
              <a:t>document.getElementById(“submitBtn")</a:t>
            </a:r>
            <a:endParaRPr lang="en-US" sz="2000" b="0" strike="noStrike" spc="-1">
              <a:latin typeface="Arial"/>
            </a:endParaRPr>
          </a:p>
          <a:p>
            <a:pPr>
              <a:lnSpc>
                <a:spcPts val="3900"/>
              </a:lnSpc>
              <a:tabLst>
                <a:tab pos="0" algn="l"/>
              </a:tabLst>
            </a:pPr>
            <a:r>
              <a:rPr lang="en-US" sz="2000" b="0" strike="noStrike" spc="-1">
                <a:solidFill>
                  <a:srgbClr val="FAE232"/>
                </a:solidFill>
                <a:latin typeface="Courier New"/>
                <a:ea typeface="Courier New"/>
              </a:rPr>
              <a:t>            .removeEventListener(“click”,function(){alert(“Hello World !!”)});</a:t>
            </a:r>
            <a:endParaRPr lang="en-US" sz="2000" b="0" strike="noStrike" spc="-1">
              <a:latin typeface="Arial"/>
            </a:endParaRPr>
          </a:p>
          <a:p>
            <a:pPr>
              <a:lnSpc>
                <a:spcPct val="100000"/>
              </a:lnSpc>
              <a:tabLst>
                <a:tab pos="0" algn="l"/>
              </a:tabLst>
            </a:pPr>
            <a:endParaRPr lang="en-US" sz="2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9" name="Function"/>
          <p:cNvSpPr/>
          <p:nvPr/>
        </p:nvSpPr>
        <p:spPr>
          <a:xfrm>
            <a:off x="1127520" y="1009080"/>
            <a:ext cx="34761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ES6 v/s ES5</a:t>
            </a:r>
            <a:endParaRPr lang="en-US" sz="4800" b="0" strike="noStrike" spc="-1">
              <a:latin typeface="Arial"/>
            </a:endParaRPr>
          </a:p>
        </p:txBody>
      </p:sp>
      <p:sp>
        <p:nvSpPr>
          <p:cNvPr id="570" name="Function without parameters…"/>
          <p:cNvSpPr/>
          <p:nvPr/>
        </p:nvSpPr>
        <p:spPr>
          <a:xfrm>
            <a:off x="1223640" y="3373560"/>
            <a:ext cx="10779120" cy="50079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444600" indent="-444600">
              <a:lnSpc>
                <a:spcPts val="3900"/>
              </a:lnSpc>
              <a:buClr>
                <a:srgbClr val="56C1FF"/>
              </a:buClr>
              <a:buSzPct val="145000"/>
              <a:buFont typeface="Symbol"/>
              <a:buChar char=""/>
            </a:pPr>
            <a:r>
              <a:rPr lang="en-US" sz="3200" b="0" strike="noStrike" spc="-1">
                <a:solidFill>
                  <a:srgbClr val="56C1FF"/>
                </a:solidFill>
                <a:latin typeface="Lucida Grande"/>
                <a:ea typeface="Lucida Grande"/>
              </a:rPr>
              <a:t>New variable declaration ways got added like let and const in ES6 , earlier in ES5 we had only var.</a:t>
            </a:r>
            <a:endParaRPr lang="en-US" sz="3200" b="0" strike="noStrike" spc="-1">
              <a:latin typeface="Arial"/>
            </a:endParaRPr>
          </a:p>
          <a:p>
            <a:pPr marL="444600" indent="-444600">
              <a:lnSpc>
                <a:spcPts val="3900"/>
              </a:lnSpc>
              <a:buClr>
                <a:srgbClr val="56C1FF"/>
              </a:buClr>
              <a:buSzPct val="145000"/>
              <a:buFont typeface="Symbol"/>
              <a:buChar char=""/>
            </a:pPr>
            <a:r>
              <a:rPr lang="en-US" sz="3200" b="0" strike="noStrike" spc="-1">
                <a:solidFill>
                  <a:srgbClr val="56C1FF"/>
                </a:solidFill>
                <a:latin typeface="Lucida Grande"/>
                <a:ea typeface="Lucida Grande"/>
              </a:rPr>
              <a:t>In ES6, we have got arrow functions which was not present in ES5.</a:t>
            </a:r>
            <a:endParaRPr lang="en-US" sz="3200" b="0" strike="noStrike" spc="-1">
              <a:latin typeface="Arial"/>
            </a:endParaRPr>
          </a:p>
          <a:p>
            <a:pPr marL="444600" indent="-444600">
              <a:lnSpc>
                <a:spcPts val="3900"/>
              </a:lnSpc>
              <a:buClr>
                <a:srgbClr val="56C1FF"/>
              </a:buClr>
              <a:buSzPct val="145000"/>
              <a:buFont typeface="Symbol"/>
              <a:buChar char=""/>
            </a:pPr>
            <a:r>
              <a:rPr lang="en-US" sz="3200" b="0" strike="noStrike" spc="-1">
                <a:solidFill>
                  <a:srgbClr val="56C1FF"/>
                </a:solidFill>
                <a:latin typeface="Lucida Grande"/>
                <a:ea typeface="Lucida Grande"/>
              </a:rPr>
              <a:t>Spread operator which gets used while working with objects also got added in ES6.</a:t>
            </a:r>
            <a:endParaRPr lang="en-US" sz="3200" b="0" strike="noStrike" spc="-1">
              <a:latin typeface="Arial"/>
            </a:endParaRPr>
          </a:p>
          <a:p>
            <a:pPr marL="444600" indent="-444600">
              <a:lnSpc>
                <a:spcPts val="3900"/>
              </a:lnSpc>
              <a:buClr>
                <a:srgbClr val="56C1FF"/>
              </a:buClr>
              <a:buSzPct val="145000"/>
              <a:buFont typeface="Symbol"/>
              <a:buChar char=""/>
            </a:pPr>
            <a:r>
              <a:rPr lang="en-US" sz="3200" b="0" strike="noStrike" spc="-1">
                <a:solidFill>
                  <a:srgbClr val="56C1FF"/>
                </a:solidFill>
                <a:latin typeface="Lucida Grande"/>
                <a:ea typeface="Lucida Grande"/>
              </a:rPr>
              <a:t>New primitive datatype got added known as “symbol” Ex: var user = Symbol();</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p:txBody>
      </p:sp>
      <p:pic>
        <p:nvPicPr>
          <p:cNvPr id="571"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72" name="PrepBytes_Logo.png" descr="PrepBytes_Logo.png"/>
          <p:cNvPicPr/>
          <p:nvPr/>
        </p:nvPicPr>
        <p:blipFill>
          <a:blip r:embed="rId2"/>
          <a:stretch/>
        </p:blipFill>
        <p:spPr>
          <a:xfrm>
            <a:off x="10320840" y="110160"/>
            <a:ext cx="2351160" cy="613440"/>
          </a:xfrm>
          <a:prstGeom prst="rect">
            <a:avLst/>
          </a:prstGeom>
          <a:ln w="12700">
            <a:noFill/>
          </a:ln>
        </p:spPr>
      </p:pic>
      <p:sp>
        <p:nvSpPr>
          <p:cNvPr id="573" name="Maps"/>
          <p:cNvSpPr/>
          <p:nvPr/>
        </p:nvSpPr>
        <p:spPr>
          <a:xfrm>
            <a:off x="502920" y="663480"/>
            <a:ext cx="11733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Storage in JS : Local, Session and Cookies</a:t>
            </a:r>
            <a:endParaRPr lang="en-US" sz="4800" b="0" strike="noStrike" spc="-1">
              <a:latin typeface="Arial"/>
            </a:endParaRPr>
          </a:p>
        </p:txBody>
      </p:sp>
      <p:sp>
        <p:nvSpPr>
          <p:cNvPr id="574"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75"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76" name="Let sayings = new Map()…"/>
          <p:cNvSpPr/>
          <p:nvPr/>
        </p:nvSpPr>
        <p:spPr>
          <a:xfrm>
            <a:off x="627840" y="2663640"/>
            <a:ext cx="12057480" cy="50079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Cookies </a:t>
            </a:r>
            <a:r>
              <a:rPr lang="en-US" sz="3200" b="0" strike="noStrike" spc="-1">
                <a:solidFill>
                  <a:srgbClr val="56C1FF"/>
                </a:solidFill>
                <a:latin typeface="Courier New"/>
                <a:ea typeface="Courier New"/>
              </a:rPr>
              <a:t>: </a:t>
            </a:r>
            <a:endParaRPr lang="en-US" sz="3200" b="0" strike="noStrike" spc="-1">
              <a:latin typeface="Arial"/>
            </a:endParaRPr>
          </a:p>
          <a:p>
            <a:pPr>
              <a:lnSpc>
                <a:spcPts val="3900"/>
              </a:lnSpc>
              <a:tabLst>
                <a:tab pos="0" algn="l"/>
              </a:tabLst>
            </a:pP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Cookies stores very small amount of data.</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This data can be sent back to the server with the server calls</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This data’s expiration can be set from either client or server side</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They are mostly used by server side.</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They are accessible from any window and tab</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Example : JWT Tokens</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77" name="PrepBytes_Logo.png" descr="PrepBytes_Logo.png"/>
          <p:cNvPicPr/>
          <p:nvPr/>
        </p:nvPicPr>
        <p:blipFill>
          <a:blip r:embed="rId2"/>
          <a:stretch/>
        </p:blipFill>
        <p:spPr>
          <a:xfrm>
            <a:off x="10320840" y="110160"/>
            <a:ext cx="2351160" cy="613440"/>
          </a:xfrm>
          <a:prstGeom prst="rect">
            <a:avLst/>
          </a:prstGeom>
          <a:ln w="12700">
            <a:noFill/>
          </a:ln>
        </p:spPr>
      </p:pic>
      <p:sp>
        <p:nvSpPr>
          <p:cNvPr id="578" name="Maps"/>
          <p:cNvSpPr/>
          <p:nvPr/>
        </p:nvSpPr>
        <p:spPr>
          <a:xfrm>
            <a:off x="502920" y="663480"/>
            <a:ext cx="11733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Storage in JS : Local, Session and Cookies</a:t>
            </a:r>
            <a:endParaRPr lang="en-US" sz="4800" b="0" strike="noStrike" spc="-1">
              <a:latin typeface="Arial"/>
            </a:endParaRPr>
          </a:p>
        </p:txBody>
      </p:sp>
      <p:sp>
        <p:nvSpPr>
          <p:cNvPr id="579"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80"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81" name="Let sayings = new Map()…"/>
          <p:cNvSpPr/>
          <p:nvPr/>
        </p:nvSpPr>
        <p:spPr>
          <a:xfrm>
            <a:off x="581400" y="3106440"/>
            <a:ext cx="12057480" cy="45126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Local Storage </a:t>
            </a:r>
            <a:r>
              <a:rPr lang="en-US" sz="3200" b="0" strike="noStrike" spc="-1">
                <a:solidFill>
                  <a:srgbClr val="56C1FF"/>
                </a:solidFill>
                <a:latin typeface="Courier New"/>
                <a:ea typeface="Courier New"/>
              </a:rPr>
              <a:t>: </a:t>
            </a:r>
            <a:endParaRPr lang="en-US" sz="3200" b="0" strike="noStrike" spc="-1">
              <a:latin typeface="Arial"/>
            </a:endParaRPr>
          </a:p>
          <a:p>
            <a:pPr>
              <a:lnSpc>
                <a:spcPts val="3900"/>
              </a:lnSpc>
              <a:tabLst>
                <a:tab pos="0" algn="l"/>
              </a:tabLst>
            </a:pP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stores very large amount of data.</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has no expiration data and store data in key-value pair.</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This data can never be accessed by server.</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can be accessible from any window.</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Example : User credentials</a:t>
            </a:r>
            <a:endParaRPr lang="en-US" sz="3200" b="0" strike="noStrike" spc="-1">
              <a:latin typeface="Arial"/>
            </a:endParaRPr>
          </a:p>
          <a:p>
            <a:pPr>
              <a:lnSpc>
                <a:spcPts val="3900"/>
              </a:lnSpc>
              <a:tabLst>
                <a:tab pos="0" algn="l"/>
              </a:tabLst>
            </a:pPr>
            <a:endParaRPr lang="en-US" sz="3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8" name="PrepBytes_Logo.png" descr="PrepBytes_Logo.png"/>
          <p:cNvPicPr/>
          <p:nvPr/>
        </p:nvPicPr>
        <p:blipFill>
          <a:blip r:embed="rId2"/>
          <a:stretch/>
        </p:blipFill>
        <p:spPr>
          <a:xfrm>
            <a:off x="10227240" y="303120"/>
            <a:ext cx="2351160" cy="613440"/>
          </a:xfrm>
          <a:prstGeom prst="rect">
            <a:avLst/>
          </a:prstGeom>
          <a:ln w="12700">
            <a:noFill/>
          </a:ln>
          <a:effectLst>
            <a:reflection stA="50000" endPos="40000" dir="5400000" sy="-100000" algn="bl" rotWithShape="0"/>
          </a:effectLst>
        </p:spPr>
      </p:pic>
      <p:sp>
        <p:nvSpPr>
          <p:cNvPr id="189" name="Variables"/>
          <p:cNvSpPr/>
          <p:nvPr/>
        </p:nvSpPr>
        <p:spPr>
          <a:xfrm>
            <a:off x="614520" y="835200"/>
            <a:ext cx="2548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190" name="Text"/>
          <p:cNvSpPr/>
          <p:nvPr/>
        </p:nvSpPr>
        <p:spPr>
          <a:xfrm>
            <a:off x="5025240" y="467280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191" name="80 marks in history…"/>
          <p:cNvSpPr/>
          <p:nvPr/>
        </p:nvSpPr>
        <p:spPr>
          <a:xfrm>
            <a:off x="2968920" y="3499560"/>
            <a:ext cx="4253760" cy="2490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3200" b="0" strike="noStrike" spc="-1">
                <a:solidFill>
                  <a:srgbClr val="56C1FF"/>
                </a:solidFill>
                <a:latin typeface="Lucida Grande"/>
                <a:ea typeface="Lucida Grande"/>
              </a:rPr>
              <a:t>80 marks in history</a:t>
            </a:r>
            <a:endParaRPr lang="en-US" sz="3200" b="0" strike="noStrike" spc="-1">
              <a:latin typeface="Arial"/>
            </a:endParaRPr>
          </a:p>
          <a:p>
            <a:pPr>
              <a:lnSpc>
                <a:spcPct val="100000"/>
              </a:lnSpc>
              <a:tabLst>
                <a:tab pos="0" algn="l"/>
              </a:tabLst>
            </a:pPr>
            <a:endParaRPr lang="en-US" sz="3200" b="0" strike="noStrike" spc="-1">
              <a:latin typeface="Arial"/>
            </a:endParaRPr>
          </a:p>
          <a:p>
            <a:pPr>
              <a:lnSpc>
                <a:spcPct val="100000"/>
              </a:lnSpc>
              <a:tabLst>
                <a:tab pos="0" algn="l"/>
              </a:tabLst>
            </a:pPr>
            <a:r>
              <a:rPr lang="en-US" sz="3200" b="0" strike="noStrike" spc="-1">
                <a:solidFill>
                  <a:srgbClr val="56C1FF"/>
                </a:solidFill>
                <a:latin typeface="Lucida Grande"/>
                <a:ea typeface="Lucida Grande"/>
              </a:rPr>
              <a:t>Percentage of marks</a:t>
            </a:r>
            <a:endParaRPr lang="en-US" sz="3200" b="0" strike="noStrike" spc="-1">
              <a:latin typeface="Arial"/>
            </a:endParaRPr>
          </a:p>
          <a:p>
            <a:pPr>
              <a:lnSpc>
                <a:spcPct val="100000"/>
              </a:lnSpc>
              <a:tabLst>
                <a:tab pos="0" algn="l"/>
              </a:tabLst>
            </a:pPr>
            <a:r>
              <a:rPr lang="en-US" sz="3200" b="0" strike="noStrike" spc="-1">
                <a:solidFill>
                  <a:srgbClr val="56C1FF"/>
                </a:solidFill>
                <a:latin typeface="Lucida Grande"/>
                <a:ea typeface="Lucida Grande"/>
              </a:rPr>
              <a:t>Grade she got </a:t>
            </a:r>
            <a:endParaRPr lang="en-US" sz="3200" b="0" strike="noStrike" spc="-1">
              <a:latin typeface="Arial"/>
            </a:endParaRPr>
          </a:p>
          <a:p>
            <a:pPr>
              <a:lnSpc>
                <a:spcPct val="100000"/>
              </a:lnSpc>
              <a:tabLst>
                <a:tab pos="0" algn="l"/>
              </a:tabLst>
            </a:pPr>
            <a:r>
              <a:rPr lang="en-US" sz="3200" b="0" strike="noStrike" spc="-1">
                <a:solidFill>
                  <a:srgbClr val="56C1FF"/>
                </a:solidFill>
                <a:latin typeface="Lucida Grande"/>
                <a:ea typeface="Lucida Grande"/>
              </a:rPr>
              <a:t>Print the marks</a:t>
            </a:r>
            <a:endParaRPr lang="en-US" sz="3200" b="0" strike="noStrike" spc="-1">
              <a:latin typeface="Arial"/>
            </a:endParaRPr>
          </a:p>
        </p:txBody>
      </p:sp>
      <p:pic>
        <p:nvPicPr>
          <p:cNvPr id="192" name="girl.png" descr="girl.png"/>
          <p:cNvPicPr/>
          <p:nvPr/>
        </p:nvPicPr>
        <p:blipFill>
          <a:blip r:embed="rId4"/>
          <a:stretch/>
        </p:blipFill>
        <p:spPr>
          <a:xfrm>
            <a:off x="321840" y="3395160"/>
            <a:ext cx="2351160" cy="2351160"/>
          </a:xfrm>
          <a:prstGeom prst="rect">
            <a:avLst/>
          </a:prstGeom>
          <a:ln w="12700">
            <a:noFill/>
          </a:ln>
        </p:spPr>
      </p:pic>
      <p:sp>
        <p:nvSpPr>
          <p:cNvPr id="193" name="(80/100)"/>
          <p:cNvSpPr/>
          <p:nvPr/>
        </p:nvSpPr>
        <p:spPr>
          <a:xfrm>
            <a:off x="7118640" y="4458600"/>
            <a:ext cx="2127240" cy="572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3400" b="0" strike="noStrike" spc="-1">
                <a:solidFill>
                  <a:srgbClr val="56C1FF"/>
                </a:solidFill>
                <a:latin typeface="Courier New"/>
                <a:ea typeface="Courier New"/>
              </a:rPr>
              <a:t>(80/100)</a:t>
            </a:r>
            <a:endParaRPr lang="en-US" sz="3400" b="0" strike="noStrike" spc="-1">
              <a:latin typeface="Arial"/>
            </a:endParaRPr>
          </a:p>
        </p:txBody>
      </p:sp>
      <p:sp>
        <p:nvSpPr>
          <p:cNvPr id="194" name="if(80&gt;75)..Distinction"/>
          <p:cNvSpPr/>
          <p:nvPr/>
        </p:nvSpPr>
        <p:spPr>
          <a:xfrm>
            <a:off x="7127640" y="4982040"/>
            <a:ext cx="5754600" cy="572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3400" b="0" strike="noStrike" spc="-1">
                <a:solidFill>
                  <a:srgbClr val="FAE232"/>
                </a:solidFill>
                <a:latin typeface="Courier New"/>
                <a:ea typeface="Courier New"/>
              </a:rPr>
              <a:t>if(80&gt;75)..Distinction</a:t>
            </a:r>
            <a:endParaRPr lang="en-US" sz="3400" b="0" strike="noStrike" spc="-1">
              <a:latin typeface="Arial"/>
            </a:endParaRPr>
          </a:p>
        </p:txBody>
      </p:sp>
      <p:sp>
        <p:nvSpPr>
          <p:cNvPr id="195" name="console.log(80)"/>
          <p:cNvSpPr/>
          <p:nvPr/>
        </p:nvSpPr>
        <p:spPr>
          <a:xfrm>
            <a:off x="7111800" y="5395320"/>
            <a:ext cx="3940920" cy="572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3400" b="0" strike="noStrike" spc="-1">
                <a:solidFill>
                  <a:srgbClr val="FAE232"/>
                </a:solidFill>
                <a:latin typeface="Courier New"/>
                <a:ea typeface="Courier New"/>
              </a:rPr>
              <a:t>console.log(80)</a:t>
            </a:r>
            <a:endParaRPr lang="en-US" sz="3400" b="0" strike="noStrike" spc="-1">
              <a:latin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82" name="PrepBytes_Logo.png" descr="PrepBytes_Logo.png"/>
          <p:cNvPicPr/>
          <p:nvPr/>
        </p:nvPicPr>
        <p:blipFill>
          <a:blip r:embed="rId2"/>
          <a:stretch/>
        </p:blipFill>
        <p:spPr>
          <a:xfrm>
            <a:off x="10320840" y="110160"/>
            <a:ext cx="2351160" cy="613440"/>
          </a:xfrm>
          <a:prstGeom prst="rect">
            <a:avLst/>
          </a:prstGeom>
          <a:ln w="12700">
            <a:noFill/>
          </a:ln>
        </p:spPr>
      </p:pic>
      <p:sp>
        <p:nvSpPr>
          <p:cNvPr id="583" name="Maps"/>
          <p:cNvSpPr/>
          <p:nvPr/>
        </p:nvSpPr>
        <p:spPr>
          <a:xfrm>
            <a:off x="502920" y="663480"/>
            <a:ext cx="11733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Storage in JS : Local, Session and Cookies</a:t>
            </a:r>
            <a:endParaRPr lang="en-US" sz="4800" b="0" strike="noStrike" spc="-1">
              <a:latin typeface="Arial"/>
            </a:endParaRPr>
          </a:p>
        </p:txBody>
      </p:sp>
      <p:sp>
        <p:nvSpPr>
          <p:cNvPr id="584"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85"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86" name="Let sayings = new Map()…"/>
          <p:cNvSpPr/>
          <p:nvPr/>
        </p:nvSpPr>
        <p:spPr>
          <a:xfrm>
            <a:off x="608400" y="3223440"/>
            <a:ext cx="12057480" cy="500796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Session Storage </a:t>
            </a:r>
            <a:r>
              <a:rPr lang="en-US" sz="3200" b="0" strike="noStrike" spc="-1">
                <a:solidFill>
                  <a:srgbClr val="56C1FF"/>
                </a:solidFill>
                <a:latin typeface="Courier New"/>
                <a:ea typeface="Courier New"/>
              </a:rPr>
              <a:t>: </a:t>
            </a:r>
            <a:endParaRPr lang="en-US" sz="3200" b="0" strike="noStrike" spc="-1">
              <a:latin typeface="Arial"/>
            </a:endParaRPr>
          </a:p>
          <a:p>
            <a:pPr>
              <a:lnSpc>
                <a:spcPts val="3900"/>
              </a:lnSpc>
              <a:tabLst>
                <a:tab pos="0" algn="l"/>
              </a:tabLst>
            </a:pP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stores very large amount of data.</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has no expiration data and store data in key-value pair.</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This data can never be accessed by server.</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It cannot be accessible by every window, although can be accessible in the same tab.</a:t>
            </a:r>
            <a:endParaRPr lang="en-US" sz="3200" b="0" strike="noStrike" spc="-1">
              <a:latin typeface="Arial"/>
            </a:endParaRPr>
          </a:p>
          <a:p>
            <a:pPr marL="88884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Example : Banking</a:t>
            </a:r>
            <a:endParaRPr lang="en-US" sz="3200" b="0" strike="noStrike" spc="-1">
              <a:latin typeface="Arial"/>
            </a:endParaRPr>
          </a:p>
          <a:p>
            <a:pPr>
              <a:lnSpc>
                <a:spcPts val="3900"/>
              </a:lnSpc>
              <a:tabLst>
                <a:tab pos="0" algn="l"/>
              </a:tabLst>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87" name="PrepBytes_Logo.png" descr="PrepBytes_Logo.png"/>
          <p:cNvPicPr/>
          <p:nvPr/>
        </p:nvPicPr>
        <p:blipFill>
          <a:blip r:embed="rId2"/>
          <a:stretch/>
        </p:blipFill>
        <p:spPr>
          <a:xfrm>
            <a:off x="10320840" y="110160"/>
            <a:ext cx="2351160" cy="613440"/>
          </a:xfrm>
          <a:prstGeom prst="rect">
            <a:avLst/>
          </a:prstGeom>
          <a:ln w="12700">
            <a:noFill/>
          </a:ln>
        </p:spPr>
      </p:pic>
      <p:sp>
        <p:nvSpPr>
          <p:cNvPr id="588" name="Maps"/>
          <p:cNvSpPr/>
          <p:nvPr/>
        </p:nvSpPr>
        <p:spPr>
          <a:xfrm>
            <a:off x="890640" y="596160"/>
            <a:ext cx="112226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Error, Syntax Error, Reference Error</a:t>
            </a:r>
            <a:endParaRPr lang="en-US" sz="4800" b="0" strike="noStrike" spc="-1">
              <a:latin typeface="Arial"/>
            </a:endParaRPr>
          </a:p>
        </p:txBody>
      </p:sp>
      <p:sp>
        <p:nvSpPr>
          <p:cNvPr id="589"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90"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91" name="Let sayings = new Map()…"/>
          <p:cNvSpPr/>
          <p:nvPr/>
        </p:nvSpPr>
        <p:spPr>
          <a:xfrm>
            <a:off x="627840" y="3159000"/>
            <a:ext cx="12057480" cy="401724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Reference Error </a:t>
            </a:r>
            <a:r>
              <a:rPr lang="en-US" sz="3200" b="0" strike="noStrike" spc="-1">
                <a:solidFill>
                  <a:srgbClr val="56C1FF"/>
                </a:solidFill>
                <a:latin typeface="Courier New"/>
                <a:ea typeface="Courier New"/>
              </a:rPr>
              <a:t>: It occurs when you try to use a variable that does not exist in the code at all.</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Example : </a:t>
            </a:r>
            <a:r>
              <a:rPr lang="en-US" sz="3200" b="0" strike="noStrike" spc="-1">
                <a:solidFill>
                  <a:srgbClr val="FAE232"/>
                </a:solidFill>
                <a:latin typeface="Courier New"/>
                <a:ea typeface="Courier New"/>
              </a:rPr>
              <a:t>var a = 10;</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console.log(b);</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Output : ReferenceError : b is not defined.</a:t>
            </a:r>
            <a:endParaRPr lang="en-US" sz="3200" b="0" strike="noStrike" spc="-1">
              <a:latin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2" name="PrepBytes_Logo.png" descr="PrepBytes_Logo.png"/>
          <p:cNvPicPr/>
          <p:nvPr/>
        </p:nvPicPr>
        <p:blipFill>
          <a:blip r:embed="rId2"/>
          <a:stretch/>
        </p:blipFill>
        <p:spPr>
          <a:xfrm>
            <a:off x="10320840" y="110160"/>
            <a:ext cx="2351160" cy="613440"/>
          </a:xfrm>
          <a:prstGeom prst="rect">
            <a:avLst/>
          </a:prstGeom>
          <a:ln w="12700">
            <a:noFill/>
          </a:ln>
        </p:spPr>
      </p:pic>
      <p:sp>
        <p:nvSpPr>
          <p:cNvPr id="593" name="Maps"/>
          <p:cNvSpPr/>
          <p:nvPr/>
        </p:nvSpPr>
        <p:spPr>
          <a:xfrm>
            <a:off x="890640" y="596160"/>
            <a:ext cx="112226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Error, Syntax Error, Reference Error</a:t>
            </a:r>
            <a:endParaRPr lang="en-US" sz="4800" b="0" strike="noStrike" spc="-1">
              <a:latin typeface="Arial"/>
            </a:endParaRPr>
          </a:p>
        </p:txBody>
      </p:sp>
      <p:sp>
        <p:nvSpPr>
          <p:cNvPr id="594"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595"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596" name="Let sayings = new Map()…"/>
          <p:cNvSpPr/>
          <p:nvPr/>
        </p:nvSpPr>
        <p:spPr>
          <a:xfrm>
            <a:off x="627840" y="2168280"/>
            <a:ext cx="12057480" cy="59986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Type Error </a:t>
            </a:r>
            <a:r>
              <a:rPr lang="en-US" sz="3200" b="0" strike="noStrike" spc="-1">
                <a:solidFill>
                  <a:srgbClr val="56C1FF"/>
                </a:solidFill>
                <a:latin typeface="Courier New"/>
                <a:ea typeface="Courier New"/>
              </a:rPr>
              <a:t>: It occurs when you try to use a variable that does exist in the code, but the operation you are trying to perform is not valid.</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Example : </a:t>
            </a:r>
            <a:r>
              <a:rPr lang="en-US" sz="3200" b="0" strike="noStrike" spc="-1">
                <a:solidFill>
                  <a:srgbClr val="FAE232"/>
                </a:solidFill>
                <a:latin typeface="Courier New"/>
                <a:ea typeface="Courier New"/>
              </a:rPr>
              <a:t>var a = 10;</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console.log(a());</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const b = 20;</a:t>
            </a:r>
            <a:endParaRPr lang="en-US" sz="3200" b="0" strike="noStrike" spc="-1">
              <a:latin typeface="Arial"/>
            </a:endParaRPr>
          </a:p>
          <a:p>
            <a:pPr>
              <a:lnSpc>
                <a:spcPts val="3900"/>
              </a:lnSpc>
              <a:tabLst>
                <a:tab pos="0" algn="l"/>
              </a:tabLst>
            </a:pPr>
            <a:r>
              <a:rPr lang="en-US" sz="3200" b="0" strike="noStrike" spc="-1">
                <a:solidFill>
                  <a:srgbClr val="FAE232"/>
                </a:solidFill>
                <a:latin typeface="Courier New"/>
                <a:ea typeface="Courier New"/>
              </a:rPr>
              <a:t>          B = 30</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Output : TypeError : a is not a function. B Assignment to constant variable.</a:t>
            </a:r>
            <a:endParaRPr lang="en-US" sz="32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97" name="PrepBytes_Logo.png" descr="PrepBytes_Logo.png"/>
          <p:cNvPicPr/>
          <p:nvPr/>
        </p:nvPicPr>
        <p:blipFill>
          <a:blip r:embed="rId2"/>
          <a:stretch/>
        </p:blipFill>
        <p:spPr>
          <a:xfrm>
            <a:off x="10320840" y="110160"/>
            <a:ext cx="2351160" cy="613440"/>
          </a:xfrm>
          <a:prstGeom prst="rect">
            <a:avLst/>
          </a:prstGeom>
          <a:ln w="12700">
            <a:noFill/>
          </a:ln>
        </p:spPr>
      </p:pic>
      <p:sp>
        <p:nvSpPr>
          <p:cNvPr id="598" name="Maps"/>
          <p:cNvSpPr/>
          <p:nvPr/>
        </p:nvSpPr>
        <p:spPr>
          <a:xfrm>
            <a:off x="890640" y="596160"/>
            <a:ext cx="112226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Error, Syntax Error, Reference Error</a:t>
            </a:r>
            <a:endParaRPr lang="en-US" sz="4800" b="0" strike="noStrike" spc="-1">
              <a:latin typeface="Arial"/>
            </a:endParaRPr>
          </a:p>
        </p:txBody>
      </p:sp>
      <p:sp>
        <p:nvSpPr>
          <p:cNvPr id="599" name="Let sayings = new Map()…"/>
          <p:cNvSpPr/>
          <p:nvPr/>
        </p:nvSpPr>
        <p:spPr>
          <a:xfrm>
            <a:off x="473400" y="4935240"/>
            <a:ext cx="12057480" cy="855000"/>
          </a:xfrm>
          <a:prstGeom prst="rect">
            <a:avLst/>
          </a:prstGeom>
          <a:noFill/>
          <a:ln w="12700">
            <a:noFill/>
          </a:ln>
        </p:spPr>
        <p:style>
          <a:lnRef idx="0">
            <a:scrgbClr r="0" g="0" b="0"/>
          </a:lnRef>
          <a:fillRef idx="0">
            <a:scrgbClr r="0" g="0" b="0"/>
          </a:fillRef>
          <a:effectRef idx="0">
            <a:scrgbClr r="0" g="0" b="0"/>
          </a:effectRef>
          <a:fontRef idx="minor"/>
        </p:style>
      </p:sp>
      <p:sp>
        <p:nvSpPr>
          <p:cNvPr id="600" name="Let sayings = new Map()…"/>
          <p:cNvSpPr/>
          <p:nvPr/>
        </p:nvSpPr>
        <p:spPr>
          <a:xfrm>
            <a:off x="817200" y="5026680"/>
            <a:ext cx="12057480" cy="282240"/>
          </a:xfrm>
          <a:prstGeom prst="rect">
            <a:avLst/>
          </a:prstGeom>
          <a:noFill/>
          <a:ln w="12700">
            <a:noFill/>
          </a:ln>
        </p:spPr>
        <p:style>
          <a:lnRef idx="0">
            <a:scrgbClr r="0" g="0" b="0"/>
          </a:lnRef>
          <a:fillRef idx="0">
            <a:scrgbClr r="0" g="0" b="0"/>
          </a:fillRef>
          <a:effectRef idx="0">
            <a:scrgbClr r="0" g="0" b="0"/>
          </a:effectRef>
          <a:fontRef idx="minor"/>
        </p:style>
      </p:sp>
      <p:sp>
        <p:nvSpPr>
          <p:cNvPr id="601" name="Let sayings = new Map()…"/>
          <p:cNvSpPr/>
          <p:nvPr/>
        </p:nvSpPr>
        <p:spPr>
          <a:xfrm>
            <a:off x="627840" y="3406680"/>
            <a:ext cx="12057480" cy="35218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1" strike="noStrike" spc="-1">
                <a:solidFill>
                  <a:srgbClr val="56C1FF"/>
                </a:solidFill>
                <a:latin typeface="Courier New"/>
                <a:ea typeface="Courier New"/>
              </a:rPr>
              <a:t>Syntax Error </a:t>
            </a:r>
            <a:r>
              <a:rPr lang="en-US" sz="3200" b="0" strike="noStrike" spc="-1">
                <a:solidFill>
                  <a:srgbClr val="56C1FF"/>
                </a:solidFill>
                <a:latin typeface="Courier New"/>
                <a:ea typeface="Courier New"/>
              </a:rPr>
              <a:t>: These errors are detected while compiling or parsing the source code. These errors are human made errors</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Example : If you have not closed any curly braces{ } while defining the function.</a:t>
            </a:r>
            <a:endParaRPr lang="en-US" sz="3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6" name="PrepBytes_Logo.png" descr="PrepBytes_Logo.png"/>
          <p:cNvPicPr/>
          <p:nvPr/>
        </p:nvPicPr>
        <p:blipFill>
          <a:blip r:embed="rId2"/>
          <a:stretch/>
        </p:blipFill>
        <p:spPr>
          <a:xfrm>
            <a:off x="10375920" y="411120"/>
            <a:ext cx="2351160" cy="613440"/>
          </a:xfrm>
          <a:prstGeom prst="rect">
            <a:avLst/>
          </a:prstGeom>
          <a:ln w="12700">
            <a:noFill/>
          </a:ln>
          <a:effectLst>
            <a:reflection stA="50000" endPos="40000" dir="5400000" sy="-100000" algn="bl" rotWithShape="0"/>
          </a:effectLst>
        </p:spPr>
      </p:pic>
      <p:sp>
        <p:nvSpPr>
          <p:cNvPr id="197" name="Variables"/>
          <p:cNvSpPr/>
          <p:nvPr/>
        </p:nvSpPr>
        <p:spPr>
          <a:xfrm>
            <a:off x="1065960" y="1384200"/>
            <a:ext cx="2548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198" name="var num = 1…"/>
          <p:cNvSpPr/>
          <p:nvPr/>
        </p:nvSpPr>
        <p:spPr>
          <a:xfrm>
            <a:off x="1667520" y="4203000"/>
            <a:ext cx="5754600" cy="16074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0"/>
              </a:lnSpc>
              <a:tabLst>
                <a:tab pos="0" algn="l"/>
              </a:tabLst>
            </a:pPr>
            <a:r>
              <a:rPr lang="en-US" sz="3400" b="0" strike="noStrike" spc="-1">
                <a:solidFill>
                  <a:srgbClr val="FAE232"/>
                </a:solidFill>
                <a:latin typeface="Courier New"/>
                <a:ea typeface="Courier New"/>
              </a:rPr>
              <a:t>var num = 1</a:t>
            </a:r>
            <a:endParaRPr lang="en-US" sz="3400" b="0" strike="noStrike" spc="-1">
              <a:latin typeface="Arial"/>
            </a:endParaRPr>
          </a:p>
          <a:p>
            <a:pPr>
              <a:lnSpc>
                <a:spcPct val="100000"/>
              </a:lnSpc>
              <a:tabLst>
                <a:tab pos="0" algn="l"/>
              </a:tabLst>
            </a:pPr>
            <a:r>
              <a:rPr lang="en-US" sz="3400" b="0" strike="noStrike" spc="-1">
                <a:solidFill>
                  <a:srgbClr val="FAE232"/>
                </a:solidFill>
                <a:latin typeface="Courier New"/>
                <a:ea typeface="Courier New"/>
              </a:rPr>
              <a:t>var name = “PrepBytes”</a:t>
            </a:r>
            <a:endParaRPr lang="en-US" sz="3400" b="0" strike="noStrike" spc="-1">
              <a:latin typeface="Arial"/>
            </a:endParaRPr>
          </a:p>
          <a:p>
            <a:pPr>
              <a:lnSpc>
                <a:spcPct val="100000"/>
              </a:lnSpc>
              <a:tabLst>
                <a:tab pos="0" algn="l"/>
              </a:tabLst>
            </a:pPr>
            <a:r>
              <a:rPr lang="en-US" sz="3400" b="0" strike="noStrike" spc="-1">
                <a:solidFill>
                  <a:srgbClr val="FAE232"/>
                </a:solidFill>
                <a:latin typeface="Courier New"/>
                <a:ea typeface="Courier New"/>
              </a:rPr>
              <a:t>var isCapital = true</a:t>
            </a:r>
            <a:endParaRPr lang="en-US" sz="3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6" name="PrepBytes_Logo.png" descr="PrepBytes_Logo.png"/>
          <p:cNvPicPr/>
          <p:nvPr/>
        </p:nvPicPr>
        <p:blipFill>
          <a:blip r:embed="rId2"/>
          <a:stretch/>
        </p:blipFill>
        <p:spPr>
          <a:xfrm>
            <a:off x="10375920" y="411120"/>
            <a:ext cx="2351160" cy="613440"/>
          </a:xfrm>
          <a:prstGeom prst="rect">
            <a:avLst/>
          </a:prstGeom>
          <a:ln w="12700">
            <a:noFill/>
          </a:ln>
          <a:effectLst>
            <a:reflection stA="50000" endPos="40000" dir="5400000" sy="-100000" algn="bl" rotWithShape="0"/>
          </a:effectLst>
        </p:spPr>
      </p:pic>
      <p:sp>
        <p:nvSpPr>
          <p:cNvPr id="197" name="Variables"/>
          <p:cNvSpPr/>
          <p:nvPr/>
        </p:nvSpPr>
        <p:spPr>
          <a:xfrm>
            <a:off x="1065960" y="837145"/>
            <a:ext cx="6203155"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198" name="var num = 1…"/>
          <p:cNvSpPr/>
          <p:nvPr/>
        </p:nvSpPr>
        <p:spPr>
          <a:xfrm flipH="1">
            <a:off x="1722112" y="4717826"/>
            <a:ext cx="2429244" cy="739298"/>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nSpc>
                <a:spcPct val="100000"/>
              </a:lnSpc>
              <a:tabLst>
                <a:tab pos="0" algn="l"/>
              </a:tabLst>
            </a:pPr>
            <a:endParaRPr lang="en-US" sz="3400" b="0" strike="noStrike" spc="-1">
              <a:solidFill>
                <a:srgbClr val="FAE232"/>
              </a:solidFill>
              <a:latin typeface="Courier New"/>
            </a:endParaRPr>
          </a:p>
        </p:txBody>
      </p:sp>
      <p:sp>
        <p:nvSpPr>
          <p:cNvPr id="2" name="TextBox 1">
            <a:extLst>
              <a:ext uri="{FF2B5EF4-FFF2-40B4-BE49-F238E27FC236}">
                <a16:creationId xmlns:a16="http://schemas.microsoft.com/office/drawing/2014/main" id="{2D3A9BD4-34E5-4B56-B2A1-13C59BC336E0}"/>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08694EAF-9D48-4A79-A9B4-23E5D23A7BD9}"/>
              </a:ext>
            </a:extLst>
          </p:cNvPr>
          <p:cNvSpPr txBox="1"/>
          <p:nvPr/>
        </p:nvSpPr>
        <p:spPr>
          <a:xfrm>
            <a:off x="339292" y="2574565"/>
            <a:ext cx="12173698"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B0F0"/>
                </a:solidFill>
                <a:latin typeface="Courier New"/>
              </a:rPr>
              <a:t>Variables are containers</a:t>
            </a:r>
          </a:p>
          <a:p>
            <a:r>
              <a:rPr lang="en-US" sz="3200">
                <a:solidFill>
                  <a:srgbClr val="00B0F0"/>
                </a:solidFill>
                <a:latin typeface="Courier New"/>
              </a:rPr>
              <a:t>They store data values</a:t>
            </a:r>
          </a:p>
          <a:p>
            <a:r>
              <a:rPr lang="en-US" sz="3200">
                <a:solidFill>
                  <a:srgbClr val="00B0F0"/>
                </a:solidFill>
                <a:latin typeface="Courier New"/>
              </a:rPr>
              <a:t>For ex: var </a:t>
            </a:r>
            <a:r>
              <a:rPr lang="en-US" sz="3200">
                <a:solidFill>
                  <a:srgbClr val="00B0F0"/>
                </a:solidFill>
                <a:latin typeface="Courier New"/>
                <a:ea typeface="+mn-lt"/>
                <a:cs typeface="+mn-lt"/>
              </a:rPr>
              <a:t>Variables are containers</a:t>
            </a:r>
          </a:p>
          <a:p>
            <a:r>
              <a:rPr lang="en-US" sz="3200">
                <a:solidFill>
                  <a:srgbClr val="00B0F0"/>
                </a:solidFill>
                <a:latin typeface="Courier New"/>
                <a:ea typeface="+mn-lt"/>
                <a:cs typeface="+mn-lt"/>
              </a:rPr>
              <a:t>They store data values</a:t>
            </a:r>
            <a:endParaRPr lang="en-US" sz="3200">
              <a:solidFill>
                <a:srgbClr val="00B0F0"/>
              </a:solidFill>
              <a:latin typeface="Courier New"/>
            </a:endParaRPr>
          </a:p>
          <a:p>
            <a:r>
              <a:rPr lang="en-US" sz="3200">
                <a:solidFill>
                  <a:srgbClr val="00B0F0"/>
                </a:solidFill>
                <a:latin typeface="Courier New"/>
                <a:ea typeface="+mn-lt"/>
                <a:cs typeface="+mn-lt"/>
              </a:rPr>
              <a:t>For ex: </a:t>
            </a:r>
            <a:r>
              <a:rPr lang="en-US" sz="3200">
                <a:solidFill>
                  <a:schemeClr val="accent5"/>
                </a:solidFill>
                <a:latin typeface="Courier New"/>
                <a:ea typeface="+mn-lt"/>
                <a:cs typeface="+mn-lt"/>
              </a:rPr>
              <a:t>var x = 5</a:t>
            </a:r>
            <a:endParaRPr lang="en-US" sz="3200">
              <a:solidFill>
                <a:schemeClr val="accent5"/>
              </a:solidFill>
              <a:latin typeface="Courier New"/>
            </a:endParaRPr>
          </a:p>
          <a:p>
            <a:r>
              <a:rPr lang="en-US" sz="3200">
                <a:solidFill>
                  <a:srgbClr val="00B0F0"/>
                </a:solidFill>
                <a:latin typeface="Courier New"/>
                <a:ea typeface="+mn-lt"/>
                <a:cs typeface="+mn-lt"/>
              </a:rPr>
              <a:t>5 is the value stored in variable x</a:t>
            </a:r>
            <a:endParaRPr lang="en-US" sz="3200">
              <a:solidFill>
                <a:srgbClr val="00B0F0"/>
              </a:solidFill>
              <a:latin typeface="Courier New"/>
            </a:endParaRPr>
          </a:p>
          <a:p>
            <a:r>
              <a:rPr lang="en-US" sz="3200">
                <a:solidFill>
                  <a:srgbClr val="00B0F0"/>
                </a:solidFill>
                <a:latin typeface="Courier New"/>
                <a:ea typeface="+mn-lt"/>
                <a:cs typeface="+mn-lt"/>
              </a:rPr>
              <a:t>In programming, just like in mathematics, we use variables to hold values</a:t>
            </a:r>
            <a:endParaRPr lang="en-US" sz="3200">
              <a:solidFill>
                <a:srgbClr val="00B0F0"/>
              </a:solidFill>
              <a:latin typeface="Courier New"/>
            </a:endParaRPr>
          </a:p>
          <a:p>
            <a:r>
              <a:rPr lang="en-US" sz="3200">
                <a:solidFill>
                  <a:srgbClr val="00B0F0"/>
                </a:solidFill>
                <a:latin typeface="Courier New"/>
              </a:rPr>
              <a:t> x = 5</a:t>
            </a:r>
          </a:p>
          <a:p>
            <a:r>
              <a:rPr lang="en-US" sz="3200">
                <a:solidFill>
                  <a:srgbClr val="00B0F0"/>
                </a:solidFill>
                <a:latin typeface="Courier New"/>
              </a:rPr>
              <a:t>5 is the value stored in variable x</a:t>
            </a:r>
          </a:p>
          <a:p>
            <a:r>
              <a:rPr lang="en-US" sz="3200">
                <a:solidFill>
                  <a:srgbClr val="00B0F0"/>
                </a:solidFill>
                <a:latin typeface="Courier New"/>
              </a:rPr>
              <a:t>In programming, just like in mathematics, we use variables to hold values</a:t>
            </a:r>
          </a:p>
        </p:txBody>
      </p:sp>
    </p:spTree>
    <p:extLst>
      <p:ext uri="{BB962C8B-B14F-4D97-AF65-F5344CB8AC3E}">
        <p14:creationId xmlns:p14="http://schemas.microsoft.com/office/powerpoint/2010/main" val="211240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6" name="PrepBytes_Logo.png" descr="PrepBytes_Logo.png"/>
          <p:cNvPicPr/>
          <p:nvPr/>
        </p:nvPicPr>
        <p:blipFill>
          <a:blip r:embed="rId2"/>
          <a:stretch/>
        </p:blipFill>
        <p:spPr>
          <a:xfrm>
            <a:off x="10375920" y="411120"/>
            <a:ext cx="2351160" cy="613440"/>
          </a:xfrm>
          <a:prstGeom prst="rect">
            <a:avLst/>
          </a:prstGeom>
          <a:ln w="12700">
            <a:noFill/>
          </a:ln>
          <a:effectLst>
            <a:reflection stA="50000" endPos="40000" dir="5400000" sy="-100000" algn="bl" rotWithShape="0"/>
          </a:effectLst>
        </p:spPr>
      </p:pic>
      <p:sp>
        <p:nvSpPr>
          <p:cNvPr id="197" name="Variables"/>
          <p:cNvSpPr/>
          <p:nvPr/>
        </p:nvSpPr>
        <p:spPr>
          <a:xfrm>
            <a:off x="1065960" y="837145"/>
            <a:ext cx="6203155"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198" name="var num = 1…"/>
          <p:cNvSpPr/>
          <p:nvPr/>
        </p:nvSpPr>
        <p:spPr>
          <a:xfrm flipH="1">
            <a:off x="1722112" y="4717826"/>
            <a:ext cx="2429244" cy="739298"/>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nSpc>
                <a:spcPct val="100000"/>
              </a:lnSpc>
              <a:tabLst>
                <a:tab pos="0" algn="l"/>
              </a:tabLst>
            </a:pPr>
            <a:endParaRPr lang="en-US" sz="3400" b="0" strike="noStrike" spc="-1">
              <a:solidFill>
                <a:srgbClr val="FAE232"/>
              </a:solidFill>
              <a:latin typeface="Courier New"/>
            </a:endParaRPr>
          </a:p>
        </p:txBody>
      </p:sp>
      <p:sp>
        <p:nvSpPr>
          <p:cNvPr id="2" name="TextBox 1">
            <a:extLst>
              <a:ext uri="{FF2B5EF4-FFF2-40B4-BE49-F238E27FC236}">
                <a16:creationId xmlns:a16="http://schemas.microsoft.com/office/drawing/2014/main" id="{2D3A9BD4-34E5-4B56-B2A1-13C59BC336E0}"/>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08694EAF-9D48-4A79-A9B4-23E5D23A7BD9}"/>
              </a:ext>
            </a:extLst>
          </p:cNvPr>
          <p:cNvSpPr txBox="1"/>
          <p:nvPr/>
        </p:nvSpPr>
        <p:spPr>
          <a:xfrm>
            <a:off x="339292" y="2574565"/>
            <a:ext cx="121736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var message;</a:t>
            </a:r>
            <a:endParaRPr lang="en-US"/>
          </a:p>
        </p:txBody>
      </p:sp>
      <p:pic>
        <p:nvPicPr>
          <p:cNvPr id="4" name="Picture 4">
            <a:extLst>
              <a:ext uri="{FF2B5EF4-FFF2-40B4-BE49-F238E27FC236}">
                <a16:creationId xmlns:a16="http://schemas.microsoft.com/office/drawing/2014/main" id="{ED131F24-59D1-43F8-85AF-2FE0A52D85AD}"/>
              </a:ext>
            </a:extLst>
          </p:cNvPr>
          <p:cNvPicPr>
            <a:picLocks noChangeAspect="1"/>
          </p:cNvPicPr>
          <p:nvPr/>
        </p:nvPicPr>
        <p:blipFill>
          <a:blip r:embed="rId3"/>
          <a:stretch>
            <a:fillRect/>
          </a:stretch>
        </p:blipFill>
        <p:spPr>
          <a:xfrm>
            <a:off x="342610" y="2858076"/>
            <a:ext cx="12173698" cy="2149903"/>
          </a:xfrm>
          <a:prstGeom prst="rect">
            <a:avLst/>
          </a:prstGeom>
        </p:spPr>
      </p:pic>
      <p:pic>
        <p:nvPicPr>
          <p:cNvPr id="5" name="Picture 5">
            <a:extLst>
              <a:ext uri="{FF2B5EF4-FFF2-40B4-BE49-F238E27FC236}">
                <a16:creationId xmlns:a16="http://schemas.microsoft.com/office/drawing/2014/main" id="{13E0D5FD-B3E4-4518-B162-E8B87B3129B3}"/>
              </a:ext>
            </a:extLst>
          </p:cNvPr>
          <p:cNvPicPr>
            <a:picLocks noChangeAspect="1"/>
          </p:cNvPicPr>
          <p:nvPr/>
        </p:nvPicPr>
        <p:blipFill>
          <a:blip r:embed="rId4"/>
          <a:stretch>
            <a:fillRect/>
          </a:stretch>
        </p:blipFill>
        <p:spPr>
          <a:xfrm>
            <a:off x="237042" y="5988695"/>
            <a:ext cx="12759319" cy="1091169"/>
          </a:xfrm>
          <a:prstGeom prst="rect">
            <a:avLst/>
          </a:prstGeom>
        </p:spPr>
      </p:pic>
    </p:spTree>
    <p:extLst>
      <p:ext uri="{BB962C8B-B14F-4D97-AF65-F5344CB8AC3E}">
        <p14:creationId xmlns:p14="http://schemas.microsoft.com/office/powerpoint/2010/main" val="119195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6" name="PrepBytes_Logo.png" descr="PrepBytes_Logo.png"/>
          <p:cNvPicPr/>
          <p:nvPr/>
        </p:nvPicPr>
        <p:blipFill>
          <a:blip r:embed="rId2"/>
          <a:stretch/>
        </p:blipFill>
        <p:spPr>
          <a:xfrm>
            <a:off x="10375920" y="411120"/>
            <a:ext cx="2351160" cy="613440"/>
          </a:xfrm>
          <a:prstGeom prst="rect">
            <a:avLst/>
          </a:prstGeom>
          <a:ln w="12700">
            <a:noFill/>
          </a:ln>
          <a:effectLst>
            <a:reflection stA="50000" endPos="40000" dir="5400000" sy="-100000" algn="bl" rotWithShape="0"/>
          </a:effectLst>
        </p:spPr>
      </p:pic>
      <p:sp>
        <p:nvSpPr>
          <p:cNvPr id="197" name="Variables"/>
          <p:cNvSpPr/>
          <p:nvPr/>
        </p:nvSpPr>
        <p:spPr>
          <a:xfrm>
            <a:off x="1065960" y="837145"/>
            <a:ext cx="6203155"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198" name="var num = 1…"/>
          <p:cNvSpPr/>
          <p:nvPr/>
        </p:nvSpPr>
        <p:spPr>
          <a:xfrm flipH="1">
            <a:off x="1722112" y="4717826"/>
            <a:ext cx="2429244" cy="739298"/>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nSpc>
                <a:spcPct val="100000"/>
              </a:lnSpc>
              <a:tabLst>
                <a:tab pos="0" algn="l"/>
              </a:tabLst>
            </a:pPr>
            <a:endParaRPr lang="en-US" sz="3400" b="0" strike="noStrike" spc="-1">
              <a:solidFill>
                <a:srgbClr val="FAE232"/>
              </a:solidFill>
              <a:latin typeface="Courier New"/>
            </a:endParaRPr>
          </a:p>
        </p:txBody>
      </p:sp>
      <p:sp>
        <p:nvSpPr>
          <p:cNvPr id="2" name="TextBox 1">
            <a:extLst>
              <a:ext uri="{FF2B5EF4-FFF2-40B4-BE49-F238E27FC236}">
                <a16:creationId xmlns:a16="http://schemas.microsoft.com/office/drawing/2014/main" id="{2D3A9BD4-34E5-4B56-B2A1-13C59BC336E0}"/>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08694EAF-9D48-4A79-A9B4-23E5D23A7BD9}"/>
              </a:ext>
            </a:extLst>
          </p:cNvPr>
          <p:cNvSpPr txBox="1"/>
          <p:nvPr/>
        </p:nvSpPr>
        <p:spPr>
          <a:xfrm>
            <a:off x="339292" y="2574565"/>
            <a:ext cx="121736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var message;</a:t>
            </a:r>
            <a:endParaRPr lang="en-US"/>
          </a:p>
        </p:txBody>
      </p:sp>
      <p:pic>
        <p:nvPicPr>
          <p:cNvPr id="6" name="Picture 6" descr="Diagram&#10;&#10;Description automatically generated">
            <a:extLst>
              <a:ext uri="{FF2B5EF4-FFF2-40B4-BE49-F238E27FC236}">
                <a16:creationId xmlns:a16="http://schemas.microsoft.com/office/drawing/2014/main" id="{76B890EE-196D-4129-BB9D-E781DF8D4C96}"/>
              </a:ext>
            </a:extLst>
          </p:cNvPr>
          <p:cNvPicPr>
            <a:picLocks noChangeAspect="1"/>
          </p:cNvPicPr>
          <p:nvPr/>
        </p:nvPicPr>
        <p:blipFill>
          <a:blip r:embed="rId3"/>
          <a:stretch>
            <a:fillRect/>
          </a:stretch>
        </p:blipFill>
        <p:spPr>
          <a:xfrm>
            <a:off x="2713326" y="2655854"/>
            <a:ext cx="7690678" cy="6336968"/>
          </a:xfrm>
          <a:prstGeom prst="rect">
            <a:avLst/>
          </a:prstGeom>
        </p:spPr>
      </p:pic>
    </p:spTree>
    <p:extLst>
      <p:ext uri="{BB962C8B-B14F-4D97-AF65-F5344CB8AC3E}">
        <p14:creationId xmlns:p14="http://schemas.microsoft.com/office/powerpoint/2010/main" val="251207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PrepBytes_Logo.png" descr="PrepBytes_Logo.png"/>
          <p:cNvPicPr/>
          <p:nvPr/>
        </p:nvPicPr>
        <p:blipFill>
          <a:blip r:embed="rId2"/>
          <a:stretch/>
        </p:blipFill>
        <p:spPr>
          <a:xfrm>
            <a:off x="10213920" y="181440"/>
            <a:ext cx="2351160" cy="613440"/>
          </a:xfrm>
          <a:prstGeom prst="rect">
            <a:avLst/>
          </a:prstGeom>
          <a:ln w="12700">
            <a:noFill/>
          </a:ln>
          <a:effectLst>
            <a:reflection stA="50000" endPos="40000" dir="5400000" sy="-100000" algn="bl" rotWithShape="0"/>
          </a:effectLst>
        </p:spPr>
      </p:pic>
      <p:sp>
        <p:nvSpPr>
          <p:cNvPr id="200" name="Data types"/>
          <p:cNvSpPr/>
          <p:nvPr/>
        </p:nvSpPr>
        <p:spPr>
          <a:xfrm>
            <a:off x="109080" y="1659240"/>
            <a:ext cx="5470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Primitive Data types</a:t>
            </a:r>
            <a:endParaRPr lang="en-US" sz="4800" b="0" strike="noStrike" spc="-1">
              <a:latin typeface="Arial"/>
            </a:endParaRPr>
          </a:p>
        </p:txBody>
      </p:sp>
      <p:sp>
        <p:nvSpPr>
          <p:cNvPr id="201" name="String…"/>
          <p:cNvSpPr/>
          <p:nvPr/>
        </p:nvSpPr>
        <p:spPr>
          <a:xfrm>
            <a:off x="857880" y="3428640"/>
            <a:ext cx="2736000" cy="4853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r>
              <a:rPr lang="en-US" sz="4200" b="0" strike="noStrike" spc="-1">
                <a:solidFill>
                  <a:srgbClr val="56C1FF"/>
                </a:solidFill>
                <a:latin typeface="Lucida Grande"/>
                <a:ea typeface="Lucida Grande"/>
              </a:rPr>
              <a:t>Strings</a:t>
            </a:r>
            <a:endParaRPr lang="en-US" sz="4200" b="0" strike="noStrike" spc="-1">
              <a:latin typeface="Arial"/>
            </a:endParaRPr>
          </a:p>
          <a:p>
            <a:pPr>
              <a:lnSpc>
                <a:spcPct val="150000"/>
              </a:lnSpc>
              <a:tabLst>
                <a:tab pos="0" algn="l"/>
              </a:tabLst>
            </a:pPr>
            <a:r>
              <a:rPr lang="en-US" sz="4200" b="0" strike="noStrike" spc="-1">
                <a:solidFill>
                  <a:srgbClr val="56C1FF"/>
                </a:solidFill>
                <a:latin typeface="Lucida Grande"/>
                <a:ea typeface="Lucida Grande"/>
              </a:rPr>
              <a:t>Numbers</a:t>
            </a:r>
            <a:endParaRPr lang="en-US" sz="4200" b="0" strike="noStrike" spc="-1">
              <a:latin typeface="Arial"/>
            </a:endParaRPr>
          </a:p>
          <a:p>
            <a:pPr>
              <a:lnSpc>
                <a:spcPct val="150000"/>
              </a:lnSpc>
              <a:tabLst>
                <a:tab pos="0" algn="l"/>
              </a:tabLst>
            </a:pPr>
            <a:r>
              <a:rPr lang="en-US" sz="4200" b="0" strike="noStrike" spc="-1">
                <a:solidFill>
                  <a:srgbClr val="56C1FF"/>
                </a:solidFill>
                <a:latin typeface="Lucida Grande"/>
                <a:ea typeface="Lucida Grande"/>
              </a:rPr>
              <a:t>Boolean</a:t>
            </a:r>
            <a:endParaRPr lang="en-US" sz="4200" b="0" strike="noStrike" spc="-1">
              <a:latin typeface="Arial"/>
            </a:endParaRPr>
          </a:p>
          <a:p>
            <a:pPr>
              <a:lnSpc>
                <a:spcPct val="150000"/>
              </a:lnSpc>
              <a:tabLst>
                <a:tab pos="0" algn="l"/>
              </a:tabLst>
            </a:pPr>
            <a:r>
              <a:rPr lang="en-US" sz="4200" b="0" strike="noStrike" spc="-1">
                <a:solidFill>
                  <a:srgbClr val="56C1FF"/>
                </a:solidFill>
                <a:latin typeface="Lucida Grande"/>
                <a:ea typeface="Lucida Grande"/>
              </a:rPr>
              <a:t>undefined</a:t>
            </a:r>
            <a:endParaRPr lang="en-US" sz="4200" b="0" strike="noStrike" spc="-1">
              <a:latin typeface="Arial"/>
            </a:endParaRPr>
          </a:p>
          <a:p>
            <a:pPr>
              <a:lnSpc>
                <a:spcPct val="150000"/>
              </a:lnSpc>
              <a:tabLst>
                <a:tab pos="0" algn="l"/>
              </a:tabLst>
            </a:pPr>
            <a:r>
              <a:rPr lang="en-US" sz="4200" b="0" strike="noStrike" spc="-1">
                <a:solidFill>
                  <a:srgbClr val="56C1FF"/>
                </a:solidFill>
                <a:latin typeface="Lucida Grande"/>
                <a:ea typeface="Lucida Grande"/>
              </a:rPr>
              <a:t>null</a:t>
            </a:r>
            <a:endParaRPr lang="en-US" sz="4200" b="0" strike="noStrike" spc="-1">
              <a:latin typeface="Arial"/>
            </a:endParaRPr>
          </a:p>
        </p:txBody>
      </p:sp>
      <p:sp>
        <p:nvSpPr>
          <p:cNvPr id="202" name="Data types"/>
          <p:cNvSpPr/>
          <p:nvPr/>
        </p:nvSpPr>
        <p:spPr>
          <a:xfrm>
            <a:off x="5708520" y="3052440"/>
            <a:ext cx="7129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Non - Primitive Data types</a:t>
            </a:r>
            <a:endParaRPr lang="en-US" sz="4800" b="0" strike="noStrike" spc="-1">
              <a:latin typeface="Arial"/>
            </a:endParaRPr>
          </a:p>
        </p:txBody>
      </p:sp>
      <p:sp>
        <p:nvSpPr>
          <p:cNvPr id="203" name="String…"/>
          <p:cNvSpPr/>
          <p:nvPr/>
        </p:nvSpPr>
        <p:spPr>
          <a:xfrm>
            <a:off x="5985360" y="5178600"/>
            <a:ext cx="2065320" cy="10134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r>
              <a:rPr lang="en-US" sz="4200" b="0" strike="noStrike" spc="-1">
                <a:solidFill>
                  <a:srgbClr val="56C1FF"/>
                </a:solidFill>
                <a:latin typeface="Lucida Grande"/>
                <a:ea typeface="Lucida Grande"/>
              </a:rPr>
              <a:t>Objects</a:t>
            </a:r>
            <a:endParaRPr lang="en-US" sz="4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PrepBytes_Logo.png" descr="PrepBytes_Logo.png"/>
          <p:cNvPicPr/>
          <p:nvPr/>
        </p:nvPicPr>
        <p:blipFill>
          <a:blip r:embed="rId2"/>
          <a:stretch/>
        </p:blipFill>
        <p:spPr>
          <a:xfrm>
            <a:off x="10213920" y="181440"/>
            <a:ext cx="2351160" cy="613440"/>
          </a:xfrm>
          <a:prstGeom prst="rect">
            <a:avLst/>
          </a:prstGeom>
          <a:ln w="12700">
            <a:noFill/>
          </a:ln>
          <a:effectLst>
            <a:reflection stA="50000" endPos="40000" dir="5400000" sy="-100000" algn="bl" rotWithShape="0"/>
          </a:effectLst>
        </p:spPr>
      </p:pic>
      <p:sp>
        <p:nvSpPr>
          <p:cNvPr id="200" name="Data types"/>
          <p:cNvSpPr/>
          <p:nvPr/>
        </p:nvSpPr>
        <p:spPr>
          <a:xfrm>
            <a:off x="1747406" y="629069"/>
            <a:ext cx="2999564"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ea typeface="Arial"/>
              </a:rPr>
              <a:t>Data</a:t>
            </a:r>
            <a:r>
              <a:rPr lang="en-US" sz="4800" b="0" strike="noStrike" spc="-1">
                <a:solidFill>
                  <a:srgbClr val="FFFFFF"/>
                </a:solidFill>
                <a:latin typeface="Arial"/>
                <a:ea typeface="Arial"/>
              </a:rPr>
              <a:t> types</a:t>
            </a:r>
            <a:endParaRPr lang="en-US" sz="4800" b="0" strike="noStrike" spc="-1">
              <a:latin typeface="Arial"/>
            </a:endParaRPr>
          </a:p>
        </p:txBody>
      </p:sp>
      <p:sp>
        <p:nvSpPr>
          <p:cNvPr id="201" name="String…"/>
          <p:cNvSpPr/>
          <p:nvPr/>
        </p:nvSpPr>
        <p:spPr>
          <a:xfrm>
            <a:off x="857880" y="5403777"/>
            <a:ext cx="54592" cy="903606"/>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endParaRPr lang="en-US" sz="4200" b="0" strike="noStrike" spc="-1">
              <a:solidFill>
                <a:srgbClr val="56C1FF"/>
              </a:solidFill>
              <a:latin typeface="Lucida Grande"/>
            </a:endParaRPr>
          </a:p>
        </p:txBody>
      </p:sp>
      <p:sp>
        <p:nvSpPr>
          <p:cNvPr id="2" name="TextBox 1">
            <a:extLst>
              <a:ext uri="{FF2B5EF4-FFF2-40B4-BE49-F238E27FC236}">
                <a16:creationId xmlns:a16="http://schemas.microsoft.com/office/drawing/2014/main" id="{97EBBB30-A3F5-48FE-A48F-FE108D56DDD2}"/>
              </a:ext>
            </a:extLst>
          </p:cNvPr>
          <p:cNvSpPr txBox="1"/>
          <p:nvPr/>
        </p:nvSpPr>
        <p:spPr>
          <a:xfrm>
            <a:off x="580880" y="2171916"/>
            <a:ext cx="12294861" cy="7053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3" descr="Diagram&#10;&#10;Description automatically generated">
            <a:extLst>
              <a:ext uri="{FF2B5EF4-FFF2-40B4-BE49-F238E27FC236}">
                <a16:creationId xmlns:a16="http://schemas.microsoft.com/office/drawing/2014/main" id="{B3F2525A-C0F7-4AC9-98B3-945D684390E2}"/>
              </a:ext>
            </a:extLst>
          </p:cNvPr>
          <p:cNvPicPr>
            <a:picLocks noChangeAspect="1"/>
          </p:cNvPicPr>
          <p:nvPr/>
        </p:nvPicPr>
        <p:blipFill>
          <a:blip r:embed="rId3"/>
          <a:stretch>
            <a:fillRect/>
          </a:stretch>
        </p:blipFill>
        <p:spPr>
          <a:xfrm>
            <a:off x="579293" y="2993882"/>
            <a:ext cx="11608272" cy="5702284"/>
          </a:xfrm>
          <a:prstGeom prst="rect">
            <a:avLst/>
          </a:prstGeom>
        </p:spPr>
      </p:pic>
    </p:spTree>
    <p:extLst>
      <p:ext uri="{BB962C8B-B14F-4D97-AF65-F5344CB8AC3E}">
        <p14:creationId xmlns:p14="http://schemas.microsoft.com/office/powerpoint/2010/main" val="259023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1" name="PrepBytes_Logo.png" descr="PrepBytes_Logo.png"/>
          <p:cNvPicPr/>
          <p:nvPr/>
        </p:nvPicPr>
        <p:blipFill>
          <a:blip r:embed="rId2"/>
          <a:stretch/>
        </p:blipFill>
        <p:spPr>
          <a:xfrm>
            <a:off x="10511280" y="127440"/>
            <a:ext cx="2351160" cy="613440"/>
          </a:xfrm>
          <a:prstGeom prst="rect">
            <a:avLst/>
          </a:prstGeom>
          <a:ln w="12700">
            <a:noFill/>
          </a:ln>
          <a:effectLst>
            <a:reflection stA="50000" endPos="40000" dir="5400000" sy="-100000" algn="bl" rotWithShape="0"/>
          </a:effectLst>
        </p:spPr>
      </p:pic>
      <p:sp>
        <p:nvSpPr>
          <p:cNvPr id="122"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23" name="alert"/>
          <p:cNvSpPr/>
          <p:nvPr/>
        </p:nvSpPr>
        <p:spPr>
          <a:xfrm>
            <a:off x="780840" y="84960"/>
            <a:ext cx="69678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Why JS was developed ?</a:t>
            </a:r>
            <a:endParaRPr lang="en-US" sz="4800" b="0" strike="noStrike" spc="-1">
              <a:latin typeface="Arial"/>
            </a:endParaRPr>
          </a:p>
        </p:txBody>
      </p:sp>
      <p:sp>
        <p:nvSpPr>
          <p:cNvPr id="124" name="Execution Context…"/>
          <p:cNvSpPr/>
          <p:nvPr/>
        </p:nvSpPr>
        <p:spPr>
          <a:xfrm>
            <a:off x="913680" y="1387368"/>
            <a:ext cx="11176560" cy="10074193"/>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471805" indent="-471805">
              <a:lnSpc>
                <a:spcPct val="120000"/>
              </a:lnSpc>
              <a:buClr>
                <a:srgbClr val="0082CC"/>
              </a:buClr>
              <a:buSzPct val="145000"/>
              <a:buFont typeface="Symbol"/>
              <a:buChar char=""/>
            </a:pPr>
            <a:r>
              <a:rPr lang="en-US" sz="3400" b="0" strike="noStrike" spc="-1">
                <a:solidFill>
                  <a:srgbClr val="00A2FF"/>
                </a:solidFill>
                <a:latin typeface="Courier New"/>
                <a:ea typeface="Helvetica Neue Medium"/>
              </a:rPr>
              <a:t>Earlier there was only HTML and CSS were there to build applications, these applications were static.</a:t>
            </a:r>
            <a:endParaRPr lang="en-US" sz="3400" b="0" strike="noStrike" spc="-1">
              <a:solidFill>
                <a:srgbClr val="00A2FF"/>
              </a:solidFill>
              <a:latin typeface="Courier New"/>
            </a:endParaRPr>
          </a:p>
          <a:p>
            <a:pPr marL="471805" indent="-471805">
              <a:lnSpc>
                <a:spcPct val="120000"/>
              </a:lnSpc>
              <a:buClr>
                <a:srgbClr val="0082CC"/>
              </a:buClr>
              <a:buSzPct val="145000"/>
              <a:buFont typeface="Symbol"/>
              <a:buChar char=""/>
            </a:pPr>
            <a:r>
              <a:rPr lang="en-US" sz="3400" b="0" strike="noStrike" spc="-1">
                <a:solidFill>
                  <a:srgbClr val="00A2FF"/>
                </a:solidFill>
                <a:latin typeface="Courier New"/>
                <a:ea typeface="Helvetica Neue Medium"/>
              </a:rPr>
              <a:t>Static applications are the ones in which you</a:t>
            </a:r>
            <a:r>
              <a:rPr lang="en-US" sz="3400" spc="-1">
                <a:solidFill>
                  <a:schemeClr val="accent1"/>
                </a:solidFill>
                <a:latin typeface="Courier New"/>
                <a:ea typeface="Helvetica Neue Medium"/>
              </a:rPr>
              <a:t> </a:t>
            </a:r>
            <a:r>
              <a:rPr lang="en-US" sz="3400" spc="-1">
                <a:solidFill>
                  <a:schemeClr val="accent1"/>
                </a:solidFill>
                <a:latin typeface="Courier New"/>
                <a:ea typeface="+mn-lt"/>
                <a:cs typeface="+mn-lt"/>
              </a:rPr>
              <a:t>cannot</a:t>
            </a:r>
            <a:r>
              <a:rPr lang="en-US" sz="3400" spc="-1">
                <a:solidFill>
                  <a:schemeClr val="accent1"/>
                </a:solidFill>
                <a:latin typeface="Courier New"/>
                <a:ea typeface="Helvetica Neue Medium"/>
              </a:rPr>
              <a:t> </a:t>
            </a:r>
            <a:r>
              <a:rPr lang="en-US" sz="3400" b="0" strike="noStrike" spc="-1">
                <a:solidFill>
                  <a:srgbClr val="00A2FF"/>
                </a:solidFill>
                <a:latin typeface="Courier New"/>
                <a:ea typeface="Helvetica Neue Medium"/>
              </a:rPr>
              <a:t>take in any user’s input and make some changes in styling or structure of application, so we needed to make the applications dynamic.</a:t>
            </a:r>
            <a:endParaRPr lang="en-US" sz="3400" b="0" strike="noStrike" spc="-1">
              <a:solidFill>
                <a:srgbClr val="00A2FF"/>
              </a:solidFill>
              <a:latin typeface="Courier New"/>
            </a:endParaRPr>
          </a:p>
          <a:p>
            <a:pPr marL="471805" indent="-471805">
              <a:lnSpc>
                <a:spcPct val="120000"/>
              </a:lnSpc>
              <a:buClr>
                <a:srgbClr val="0082CC"/>
              </a:buClr>
              <a:buSzPct val="145000"/>
              <a:buFont typeface="Symbol"/>
              <a:buChar char=""/>
            </a:pPr>
            <a:r>
              <a:rPr lang="en-US" sz="3400" b="0" strike="noStrike" spc="-1">
                <a:solidFill>
                  <a:srgbClr val="00A2FF"/>
                </a:solidFill>
                <a:latin typeface="Courier New"/>
                <a:ea typeface="Helvetica Neue Medium"/>
              </a:rPr>
              <a:t>Dynamic applications are the ones in which you can take user’s data and save his information. And capturing data is the most important part of the application development.</a:t>
            </a:r>
            <a:endParaRPr lang="en-US" sz="3400" b="0" strike="noStrike" spc="-1">
              <a:solidFill>
                <a:srgbClr val="00A2FF"/>
              </a:solidFill>
              <a:latin typeface="Courier New"/>
            </a:endParaRPr>
          </a:p>
          <a:p>
            <a:pPr>
              <a:lnSpc>
                <a:spcPct val="120000"/>
              </a:lnSpc>
              <a:tabLst>
                <a:tab pos="0" algn="l"/>
              </a:tabLst>
            </a:pPr>
            <a:endParaRPr lang="en-US" sz="3400" b="0" strike="noStrike" spc="-1">
              <a:solidFill>
                <a:srgbClr val="00A2FF"/>
              </a:solidFill>
              <a:latin typeface="Courier New"/>
            </a:endParaRPr>
          </a:p>
          <a:p>
            <a:pPr>
              <a:lnSpc>
                <a:spcPct val="120000"/>
              </a:lnSpc>
              <a:tabLst>
                <a:tab pos="0" algn="l"/>
              </a:tabLst>
            </a:pPr>
            <a:endParaRPr lang="en-US" sz="3400" b="0" strike="noStrike" spc="-1">
              <a:solidFill>
                <a:srgbClr val="00A2FF"/>
              </a:solidFill>
              <a:latin typeface="Courier New"/>
            </a:endParaRPr>
          </a:p>
          <a:p>
            <a:pPr>
              <a:lnSpc>
                <a:spcPct val="120000"/>
              </a:lnSpc>
              <a:tabLst>
                <a:tab pos="0" algn="l"/>
              </a:tabLst>
            </a:pPr>
            <a:endParaRPr lang="en-US" sz="3400" b="0" strike="noStrike" spc="-1">
              <a:solidFill>
                <a:srgbClr val="00A2FF"/>
              </a:solidFill>
              <a:latin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PrepBytes_Logo.png" descr="PrepBytes_Logo.png"/>
          <p:cNvPicPr/>
          <p:nvPr/>
        </p:nvPicPr>
        <p:blipFill>
          <a:blip r:embed="rId2"/>
          <a:stretch/>
        </p:blipFill>
        <p:spPr>
          <a:xfrm>
            <a:off x="10213920" y="181440"/>
            <a:ext cx="2351160" cy="613440"/>
          </a:xfrm>
          <a:prstGeom prst="rect">
            <a:avLst/>
          </a:prstGeom>
          <a:ln w="12700">
            <a:noFill/>
          </a:ln>
          <a:effectLst>
            <a:reflection stA="50000" endPos="40000" dir="5400000" sy="-100000" algn="bl" rotWithShape="0"/>
          </a:effectLst>
        </p:spPr>
      </p:pic>
      <p:sp>
        <p:nvSpPr>
          <p:cNvPr id="201" name="String…"/>
          <p:cNvSpPr/>
          <p:nvPr/>
        </p:nvSpPr>
        <p:spPr>
          <a:xfrm>
            <a:off x="857880" y="5403777"/>
            <a:ext cx="54592" cy="903606"/>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endParaRPr lang="en-US" sz="4200" b="0" strike="noStrike" spc="-1">
              <a:solidFill>
                <a:srgbClr val="56C1FF"/>
              </a:solidFill>
              <a:latin typeface="Lucida Grande"/>
            </a:endParaRPr>
          </a:p>
        </p:txBody>
      </p:sp>
      <p:sp>
        <p:nvSpPr>
          <p:cNvPr id="3" name="TextBox 2">
            <a:extLst>
              <a:ext uri="{FF2B5EF4-FFF2-40B4-BE49-F238E27FC236}">
                <a16:creationId xmlns:a16="http://schemas.microsoft.com/office/drawing/2014/main" id="{155E40FB-6065-4D7E-B9A7-6C0571D197BA}"/>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5" name="Picture 5" descr="Diagram&#10;&#10;Description automatically generated">
            <a:extLst>
              <a:ext uri="{FF2B5EF4-FFF2-40B4-BE49-F238E27FC236}">
                <a16:creationId xmlns:a16="http://schemas.microsoft.com/office/drawing/2014/main" id="{FD9BA8A9-2470-43BF-94FB-5CE424F50E79}"/>
              </a:ext>
            </a:extLst>
          </p:cNvPr>
          <p:cNvPicPr>
            <a:picLocks noChangeAspect="1"/>
          </p:cNvPicPr>
          <p:nvPr/>
        </p:nvPicPr>
        <p:blipFill>
          <a:blip r:embed="rId3"/>
          <a:stretch>
            <a:fillRect/>
          </a:stretch>
        </p:blipFill>
        <p:spPr>
          <a:xfrm>
            <a:off x="2109354" y="183650"/>
            <a:ext cx="7953197" cy="9571780"/>
          </a:xfrm>
          <a:prstGeom prst="rect">
            <a:avLst/>
          </a:prstGeom>
        </p:spPr>
      </p:pic>
    </p:spTree>
    <p:extLst>
      <p:ext uri="{BB962C8B-B14F-4D97-AF65-F5344CB8AC3E}">
        <p14:creationId xmlns:p14="http://schemas.microsoft.com/office/powerpoint/2010/main" val="3383848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PrepBytes_Logo.png" descr="PrepBytes_Logo.png"/>
          <p:cNvPicPr/>
          <p:nvPr/>
        </p:nvPicPr>
        <p:blipFill>
          <a:blip r:embed="rId2"/>
          <a:stretch/>
        </p:blipFill>
        <p:spPr>
          <a:xfrm>
            <a:off x="10213920" y="181440"/>
            <a:ext cx="2351160" cy="613440"/>
          </a:xfrm>
          <a:prstGeom prst="rect">
            <a:avLst/>
          </a:prstGeom>
          <a:ln w="12700">
            <a:noFill/>
          </a:ln>
          <a:effectLst>
            <a:reflection stA="50000" endPos="40000" dir="5400000" sy="-100000" algn="bl" rotWithShape="0"/>
          </a:effectLst>
        </p:spPr>
      </p:pic>
      <p:sp>
        <p:nvSpPr>
          <p:cNvPr id="201" name="String…"/>
          <p:cNvSpPr/>
          <p:nvPr/>
        </p:nvSpPr>
        <p:spPr>
          <a:xfrm>
            <a:off x="857880" y="5403777"/>
            <a:ext cx="54592" cy="903606"/>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endParaRPr lang="en-US" sz="4200" b="0" strike="noStrike" spc="-1">
              <a:solidFill>
                <a:srgbClr val="56C1FF"/>
              </a:solidFill>
              <a:latin typeface="Lucida Grande"/>
            </a:endParaRPr>
          </a:p>
        </p:txBody>
      </p:sp>
      <p:sp>
        <p:nvSpPr>
          <p:cNvPr id="3" name="TextBox 2">
            <a:extLst>
              <a:ext uri="{FF2B5EF4-FFF2-40B4-BE49-F238E27FC236}">
                <a16:creationId xmlns:a16="http://schemas.microsoft.com/office/drawing/2014/main" id="{155E40FB-6065-4D7E-B9A7-6C0571D197BA}"/>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2" name="Picture 3" descr="Graphical user interface, text&#10;&#10;Description automatically generated">
            <a:extLst>
              <a:ext uri="{FF2B5EF4-FFF2-40B4-BE49-F238E27FC236}">
                <a16:creationId xmlns:a16="http://schemas.microsoft.com/office/drawing/2014/main" id="{D35E19AD-DEB3-403F-B7C3-5AD8A35D8A58}"/>
              </a:ext>
            </a:extLst>
          </p:cNvPr>
          <p:cNvPicPr>
            <a:picLocks noChangeAspect="1"/>
          </p:cNvPicPr>
          <p:nvPr/>
        </p:nvPicPr>
        <p:blipFill>
          <a:blip r:embed="rId3"/>
          <a:stretch>
            <a:fillRect/>
          </a:stretch>
        </p:blipFill>
        <p:spPr>
          <a:xfrm>
            <a:off x="713787" y="5159215"/>
            <a:ext cx="11103429" cy="2628424"/>
          </a:xfrm>
          <a:prstGeom prst="rect">
            <a:avLst/>
          </a:prstGeom>
        </p:spPr>
      </p:pic>
      <p:sp>
        <p:nvSpPr>
          <p:cNvPr id="4" name="TextBox 3">
            <a:extLst>
              <a:ext uri="{FF2B5EF4-FFF2-40B4-BE49-F238E27FC236}">
                <a16:creationId xmlns:a16="http://schemas.microsoft.com/office/drawing/2014/main" id="{48778627-02F0-4FD5-9D5E-0AB2D0A14467}"/>
              </a:ext>
            </a:extLst>
          </p:cNvPr>
          <p:cNvSpPr txBox="1"/>
          <p:nvPr/>
        </p:nvSpPr>
        <p:spPr>
          <a:xfrm>
            <a:off x="5130799" y="46481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E7BB2E78-5A26-4340-B50A-0F7C5CE3D254}"/>
              </a:ext>
            </a:extLst>
          </p:cNvPr>
          <p:cNvSpPr txBox="1"/>
          <p:nvPr/>
        </p:nvSpPr>
        <p:spPr>
          <a:xfrm>
            <a:off x="2608094" y="954255"/>
            <a:ext cx="7387770" cy="646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rPr>
              <a:t>Non –Primitive  Data type</a:t>
            </a:r>
          </a:p>
        </p:txBody>
      </p:sp>
      <p:sp>
        <p:nvSpPr>
          <p:cNvPr id="7" name="TextBox 6">
            <a:extLst>
              <a:ext uri="{FF2B5EF4-FFF2-40B4-BE49-F238E27FC236}">
                <a16:creationId xmlns:a16="http://schemas.microsoft.com/office/drawing/2014/main" id="{C013D945-51C5-4FB3-BA25-C020722C2937}"/>
              </a:ext>
            </a:extLst>
          </p:cNvPr>
          <p:cNvSpPr txBox="1"/>
          <p:nvPr/>
        </p:nvSpPr>
        <p:spPr>
          <a:xfrm>
            <a:off x="604909" y="3101902"/>
            <a:ext cx="107601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0B0F0"/>
                </a:solidFill>
              </a:rPr>
              <a:t>In Js  Other than primitive data types everything are  Objects</a:t>
            </a:r>
          </a:p>
        </p:txBody>
      </p:sp>
      <p:sp>
        <p:nvSpPr>
          <p:cNvPr id="8" name="TextBox 7">
            <a:extLst>
              <a:ext uri="{FF2B5EF4-FFF2-40B4-BE49-F238E27FC236}">
                <a16:creationId xmlns:a16="http://schemas.microsoft.com/office/drawing/2014/main" id="{EFDBE371-6DE2-46A2-B0B9-2DFE22C45546}"/>
              </a:ext>
            </a:extLst>
          </p:cNvPr>
          <p:cNvSpPr txBox="1"/>
          <p:nvPr/>
        </p:nvSpPr>
        <p:spPr>
          <a:xfrm>
            <a:off x="5559424" y="50768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66626882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4" name="PrepBytes_Logo.png" descr="PrepBytes_Logo.png"/>
          <p:cNvPicPr/>
          <p:nvPr/>
        </p:nvPicPr>
        <p:blipFill>
          <a:blip r:embed="rId2"/>
          <a:stretch/>
        </p:blipFill>
        <p:spPr>
          <a:xfrm>
            <a:off x="10132920" y="141120"/>
            <a:ext cx="2351160" cy="613440"/>
          </a:xfrm>
          <a:prstGeom prst="rect">
            <a:avLst/>
          </a:prstGeom>
          <a:ln w="12700">
            <a:noFill/>
          </a:ln>
          <a:effectLst>
            <a:reflection stA="50000" endPos="40000" dir="5400000" sy="-100000" algn="bl" rotWithShape="0"/>
          </a:effectLst>
        </p:spPr>
      </p:pic>
      <p:sp>
        <p:nvSpPr>
          <p:cNvPr id="205" name="Variables"/>
          <p:cNvSpPr/>
          <p:nvPr/>
        </p:nvSpPr>
        <p:spPr>
          <a:xfrm>
            <a:off x="627840" y="1294200"/>
            <a:ext cx="2548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a:t>
            </a:r>
            <a:endParaRPr lang="en-US" sz="4800" b="0" strike="noStrike" spc="-1">
              <a:latin typeface="Arial"/>
            </a:endParaRPr>
          </a:p>
        </p:txBody>
      </p:sp>
      <p:sp>
        <p:nvSpPr>
          <p:cNvPr id="206" name="Text"/>
          <p:cNvSpPr/>
          <p:nvPr/>
        </p:nvSpPr>
        <p:spPr>
          <a:xfrm>
            <a:off x="5025240" y="467280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207" name="var…"/>
          <p:cNvSpPr/>
          <p:nvPr/>
        </p:nvSpPr>
        <p:spPr>
          <a:xfrm>
            <a:off x="1248480" y="3158640"/>
            <a:ext cx="10982160" cy="34351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3400" b="0" strike="noStrike" spc="-1">
                <a:solidFill>
                  <a:srgbClr val="56C1FF"/>
                </a:solidFill>
                <a:latin typeface="Courier New"/>
                <a:ea typeface="Courier New"/>
              </a:rPr>
              <a:t>Variables can be created in JS using these: </a:t>
            </a:r>
            <a:endParaRPr lang="en-US" sz="3400" b="0" strike="noStrike" spc="-1">
              <a:latin typeface="Arial"/>
            </a:endParaRPr>
          </a:p>
          <a:p>
            <a:pPr>
              <a:lnSpc>
                <a:spcPct val="100000"/>
              </a:lnSpc>
              <a:tabLst>
                <a:tab pos="0" algn="l"/>
              </a:tabLst>
            </a:pPr>
            <a:endParaRPr lang="en-US" sz="3400" b="0" strike="noStrike" spc="-1">
              <a:latin typeface="Arial"/>
            </a:endParaRPr>
          </a:p>
          <a:p>
            <a:pPr>
              <a:lnSpc>
                <a:spcPct val="100000"/>
              </a:lnSpc>
              <a:tabLst>
                <a:tab pos="0" algn="l"/>
              </a:tabLst>
            </a:pPr>
            <a:r>
              <a:rPr lang="en-US" sz="3400" b="0" strike="noStrike" spc="-1">
                <a:solidFill>
                  <a:srgbClr val="FAE232"/>
                </a:solidFill>
                <a:latin typeface="Courier New"/>
                <a:ea typeface="Courier New"/>
              </a:rPr>
              <a:t>var </a:t>
            </a:r>
            <a:endParaRPr lang="en-US" sz="3400" b="0" strike="noStrike" spc="-1">
              <a:latin typeface="Arial"/>
            </a:endParaRPr>
          </a:p>
          <a:p>
            <a:pPr>
              <a:lnSpc>
                <a:spcPct val="100000"/>
              </a:lnSpc>
              <a:tabLst>
                <a:tab pos="0" algn="l"/>
              </a:tabLst>
            </a:pPr>
            <a:r>
              <a:rPr lang="en-US" sz="3400" b="0" strike="noStrike" spc="-1">
                <a:solidFill>
                  <a:srgbClr val="FAE232"/>
                </a:solidFill>
                <a:latin typeface="Courier New"/>
                <a:ea typeface="Courier New"/>
              </a:rPr>
              <a:t>let</a:t>
            </a:r>
            <a:endParaRPr lang="en-US" sz="3400" b="0" strike="noStrike" spc="-1">
              <a:latin typeface="Arial"/>
            </a:endParaRPr>
          </a:p>
          <a:p>
            <a:pPr>
              <a:lnSpc>
                <a:spcPct val="100000"/>
              </a:lnSpc>
              <a:tabLst>
                <a:tab pos="0" algn="l"/>
              </a:tabLst>
            </a:pPr>
            <a:r>
              <a:rPr lang="en-US" sz="3400" b="0" strike="noStrike" spc="-1">
                <a:solidFill>
                  <a:srgbClr val="FAE232"/>
                </a:solidFill>
                <a:latin typeface="Courier New"/>
                <a:ea typeface="Courier New"/>
              </a:rPr>
              <a:t>const</a:t>
            </a:r>
            <a:endParaRPr lang="en-US" sz="34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8" name="PrepBytes_Logo.png" descr="PrepBytes_Logo.png"/>
          <p:cNvPicPr/>
          <p:nvPr/>
        </p:nvPicPr>
        <p:blipFill>
          <a:blip r:embed="rId2"/>
          <a:stretch/>
        </p:blipFill>
        <p:spPr>
          <a:xfrm>
            <a:off x="10483920" y="114120"/>
            <a:ext cx="2351160" cy="613440"/>
          </a:xfrm>
          <a:prstGeom prst="rect">
            <a:avLst/>
          </a:prstGeom>
          <a:ln w="12700">
            <a:noFill/>
          </a:ln>
          <a:effectLst>
            <a:reflection stA="50000" endPos="40000" dir="5400000" sy="-100000" algn="bl" rotWithShape="0"/>
          </a:effectLst>
        </p:spPr>
      </p:pic>
      <p:sp>
        <p:nvSpPr>
          <p:cNvPr id="209" name="var vs let vs const"/>
          <p:cNvSpPr/>
          <p:nvPr/>
        </p:nvSpPr>
        <p:spPr>
          <a:xfrm>
            <a:off x="568800" y="823680"/>
            <a:ext cx="4894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 vs let vs const</a:t>
            </a:r>
            <a:endParaRPr lang="en-US" sz="4800" b="0" strike="noStrike" spc="-1">
              <a:latin typeface="Arial"/>
            </a:endParaRPr>
          </a:p>
        </p:txBody>
      </p:sp>
      <p:sp>
        <p:nvSpPr>
          <p:cNvPr id="210" name="Text"/>
          <p:cNvSpPr/>
          <p:nvPr/>
        </p:nvSpPr>
        <p:spPr>
          <a:xfrm>
            <a:off x="5025240" y="467280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211" name="Text"/>
          <p:cNvSpPr/>
          <p:nvPr/>
        </p:nvSpPr>
        <p:spPr>
          <a:xfrm>
            <a:off x="4811760" y="736092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212" name="var declarations are globally scoped or function scoped while let and const are block scoped.…"/>
          <p:cNvSpPr/>
          <p:nvPr/>
        </p:nvSpPr>
        <p:spPr>
          <a:xfrm>
            <a:off x="227520" y="2448000"/>
            <a:ext cx="12246120" cy="5253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var declarations are globally scoped or function scoped while let and const are block scoped.</a:t>
            </a:r>
            <a:endParaRPr lang="en-US" sz="2600" b="0" strike="noStrike" spc="-1">
              <a:latin typeface="Arial"/>
            </a:endParaRPr>
          </a:p>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var variables can be updated and re-declared within its scope </a:t>
            </a:r>
            <a:endParaRPr lang="en-US" sz="2600" b="0" strike="noStrike" spc="-1">
              <a:latin typeface="Arial"/>
            </a:endParaRPr>
          </a:p>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let variables can be updated but not re-declared</a:t>
            </a:r>
            <a:endParaRPr lang="en-US" sz="2600" b="0" strike="noStrike" spc="-1">
              <a:latin typeface="Arial"/>
            </a:endParaRPr>
          </a:p>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const variables can neither be updated nor re-declared.</a:t>
            </a:r>
            <a:endParaRPr lang="en-US" sz="2600" b="0" strike="noStrike" spc="-1">
              <a:latin typeface="Arial"/>
            </a:endParaRPr>
          </a:p>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Vars are hoisted</a:t>
            </a:r>
            <a:endParaRPr lang="en-US" sz="2600" b="0" strike="noStrike" spc="-1">
              <a:latin typeface="Arial"/>
            </a:endParaRPr>
          </a:p>
          <a:p>
            <a:pPr marL="608760" indent="-469080">
              <a:lnSpc>
                <a:spcPct val="100000"/>
              </a:lnSpc>
              <a:spcBef>
                <a:spcPts val="3200"/>
              </a:spcBef>
              <a:buClr>
                <a:srgbClr val="56C1FF"/>
              </a:buClr>
              <a:buSzPct val="125000"/>
              <a:buFont typeface="Helvetica"/>
              <a:buChar char="•"/>
            </a:pPr>
            <a:r>
              <a:rPr lang="en-US" sz="2600" b="0" strike="noStrike" spc="-1">
                <a:solidFill>
                  <a:srgbClr val="56C1FF"/>
                </a:solidFill>
                <a:latin typeface="Lucida Grande"/>
                <a:ea typeface="Lucida Grande"/>
              </a:rPr>
              <a:t>While var and let can be declared without being initialized, const must be initialized during declaration</a:t>
            </a:r>
            <a:endParaRPr lang="en-US" sz="26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8" name="PrepBytes_Logo.png" descr="PrepBytes_Logo.png"/>
          <p:cNvPicPr/>
          <p:nvPr/>
        </p:nvPicPr>
        <p:blipFill>
          <a:blip r:embed="rId2"/>
          <a:stretch/>
        </p:blipFill>
        <p:spPr>
          <a:xfrm>
            <a:off x="10483920" y="114120"/>
            <a:ext cx="2351160" cy="613440"/>
          </a:xfrm>
          <a:prstGeom prst="rect">
            <a:avLst/>
          </a:prstGeom>
          <a:ln w="12700">
            <a:noFill/>
          </a:ln>
          <a:effectLst>
            <a:reflection stA="50000" endPos="40000" dir="5400000" sy="-100000" algn="bl" rotWithShape="0"/>
          </a:effectLst>
        </p:spPr>
      </p:pic>
      <p:sp>
        <p:nvSpPr>
          <p:cNvPr id="209" name="var vs let vs const"/>
          <p:cNvSpPr/>
          <p:nvPr/>
        </p:nvSpPr>
        <p:spPr>
          <a:xfrm>
            <a:off x="568800" y="823680"/>
            <a:ext cx="48949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 vs let vs const</a:t>
            </a:r>
            <a:endParaRPr lang="en-US" sz="4800" b="0" strike="noStrike" spc="-1">
              <a:latin typeface="Arial"/>
            </a:endParaRPr>
          </a:p>
        </p:txBody>
      </p:sp>
      <p:sp>
        <p:nvSpPr>
          <p:cNvPr id="210" name="Text"/>
          <p:cNvSpPr/>
          <p:nvPr/>
        </p:nvSpPr>
        <p:spPr>
          <a:xfrm>
            <a:off x="5025240" y="467280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211" name="Text"/>
          <p:cNvSpPr/>
          <p:nvPr/>
        </p:nvSpPr>
        <p:spPr>
          <a:xfrm>
            <a:off x="4811760" y="736092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pic>
        <p:nvPicPr>
          <p:cNvPr id="2" name="Picture 2" descr="Table&#10;&#10;Description automatically generated">
            <a:extLst>
              <a:ext uri="{FF2B5EF4-FFF2-40B4-BE49-F238E27FC236}">
                <a16:creationId xmlns:a16="http://schemas.microsoft.com/office/drawing/2014/main" id="{C6E7CEBF-081E-4566-9E31-95A120A2D3A9}"/>
              </a:ext>
            </a:extLst>
          </p:cNvPr>
          <p:cNvPicPr>
            <a:picLocks noChangeAspect="1"/>
          </p:cNvPicPr>
          <p:nvPr/>
        </p:nvPicPr>
        <p:blipFill>
          <a:blip r:embed="rId4"/>
          <a:stretch>
            <a:fillRect/>
          </a:stretch>
        </p:blipFill>
        <p:spPr>
          <a:xfrm>
            <a:off x="1324191" y="2680478"/>
            <a:ext cx="10356258" cy="6471186"/>
          </a:xfrm>
          <a:prstGeom prst="rect">
            <a:avLst/>
          </a:prstGeom>
        </p:spPr>
      </p:pic>
    </p:spTree>
    <p:extLst>
      <p:ext uri="{BB962C8B-B14F-4D97-AF65-F5344CB8AC3E}">
        <p14:creationId xmlns:p14="http://schemas.microsoft.com/office/powerpoint/2010/main" val="425129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9" name="Rectangle 87">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7"/>
            <a:ext cx="13004800" cy="97535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89">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7"/>
            <a:ext cx="5039240" cy="9758327"/>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Shape 91">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6978" cy="97536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9" name="var vs let vs const"/>
          <p:cNvSpPr/>
          <p:nvPr/>
        </p:nvSpPr>
        <p:spPr>
          <a:xfrm>
            <a:off x="858316" y="1596249"/>
            <a:ext cx="3528672" cy="3395698"/>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rmAutofit/>
          </a:bodyPr>
          <a:lstStyle/>
          <a:p>
            <a:pPr>
              <a:lnSpc>
                <a:spcPct val="90000"/>
              </a:lnSpc>
              <a:spcBef>
                <a:spcPct val="0"/>
              </a:spcBef>
              <a:spcAft>
                <a:spcPts val="600"/>
              </a:spcAft>
              <a:tabLst>
                <a:tab pos="0" algn="l"/>
              </a:tabLst>
            </a:pPr>
            <a:r>
              <a:rPr lang="en-US" sz="6700" b="0" strike="noStrike" kern="1200" spc="-1">
                <a:solidFill>
                  <a:srgbClr val="FFFFFF"/>
                </a:solidFill>
                <a:latin typeface="+mj-lt"/>
                <a:ea typeface="+mj-ea"/>
                <a:cs typeface="+mj-cs"/>
              </a:rPr>
              <a:t>var vs let vs const</a:t>
            </a:r>
          </a:p>
        </p:txBody>
      </p:sp>
      <p:pic>
        <p:nvPicPr>
          <p:cNvPr id="3" name="Picture 3" descr="Calendar&#10;&#10;Description automatically generated">
            <a:extLst>
              <a:ext uri="{FF2B5EF4-FFF2-40B4-BE49-F238E27FC236}">
                <a16:creationId xmlns:a16="http://schemas.microsoft.com/office/drawing/2014/main" id="{BC1E1226-079B-4122-BD4D-B208E7D83DAF}"/>
              </a:ext>
            </a:extLst>
          </p:cNvPr>
          <p:cNvPicPr>
            <a:picLocks noChangeAspect="1"/>
          </p:cNvPicPr>
          <p:nvPr/>
        </p:nvPicPr>
        <p:blipFill>
          <a:blip r:embed="rId2"/>
          <a:stretch>
            <a:fillRect/>
          </a:stretch>
        </p:blipFill>
        <p:spPr>
          <a:xfrm>
            <a:off x="5684333" y="915153"/>
            <a:ext cx="6675373" cy="7923293"/>
          </a:xfrm>
          <a:prstGeom prst="rect">
            <a:avLst/>
          </a:prstGeom>
        </p:spPr>
      </p:pic>
      <p:pic>
        <p:nvPicPr>
          <p:cNvPr id="208" name="PrepBytes_Logo.png" descr="PrepBytes_Logo.png"/>
          <p:cNvPicPr/>
          <p:nvPr/>
        </p:nvPicPr>
        <p:blipFill>
          <a:blip r:embed="rId3"/>
          <a:stretch/>
        </p:blipFill>
        <p:spPr>
          <a:xfrm>
            <a:off x="10483920" y="114120"/>
            <a:ext cx="2351160" cy="613440"/>
          </a:xfrm>
          <a:prstGeom prst="rect">
            <a:avLst/>
          </a:prstGeom>
          <a:ln w="12700">
            <a:noFill/>
          </a:ln>
          <a:effectLst>
            <a:reflection stA="50000" endPos="40000" dir="5400000" sy="-100000" algn="bl" rotWithShape="0"/>
          </a:effectLst>
        </p:spPr>
      </p:pic>
      <p:sp>
        <p:nvSpPr>
          <p:cNvPr id="210" name="Text"/>
          <p:cNvSpPr/>
          <p:nvPr/>
        </p:nvSpPr>
        <p:spPr>
          <a:xfrm>
            <a:off x="5033595" y="4670391"/>
            <a:ext cx="123329" cy="423859"/>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spcAft>
                <a:spcPts val="600"/>
              </a:spcAft>
              <a:tabLst>
                <a:tab pos="0" algn="l"/>
              </a:tabLst>
            </a:pPr>
            <a:r>
              <a:rPr lang="en-US" sz="2400" b="0" u="sng" strike="noStrike" spc="-1">
                <a:solidFill>
                  <a:srgbClr val="0000FF"/>
                </a:solidFill>
                <a:uFillTx/>
                <a:latin typeface="Gill Sans"/>
                <a:ea typeface="Gill Sans"/>
                <a:hlinkClick r:id="rId4"/>
              </a:rPr>
              <a:t> </a:t>
            </a:r>
            <a:endParaRPr lang="en-US" sz="2400" b="0" strike="noStrike" spc="-1">
              <a:latin typeface="Arial"/>
            </a:endParaRPr>
          </a:p>
        </p:txBody>
      </p:sp>
      <p:sp>
        <p:nvSpPr>
          <p:cNvPr id="211" name="Text"/>
          <p:cNvSpPr/>
          <p:nvPr/>
        </p:nvSpPr>
        <p:spPr>
          <a:xfrm>
            <a:off x="4820115" y="7358511"/>
            <a:ext cx="123329" cy="423859"/>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spcAft>
                <a:spcPts val="600"/>
              </a:spcAft>
              <a:tabLst>
                <a:tab pos="0" algn="l"/>
              </a:tabLst>
            </a:pPr>
            <a:r>
              <a:rPr lang="en-US" sz="2400" b="0" u="sng" strike="noStrike" spc="-1">
                <a:solidFill>
                  <a:srgbClr val="0000FF"/>
                </a:solidFill>
                <a:uFillTx/>
                <a:latin typeface="Gill Sans"/>
                <a:ea typeface="Gill Sans"/>
                <a:hlinkClick r:id="rId4"/>
              </a:rPr>
              <a:t> </a:t>
            </a:r>
            <a:endParaRPr lang="en-US" sz="2400" b="0" strike="noStrike" spc="-1">
              <a:latin typeface="Arial"/>
            </a:endParaRPr>
          </a:p>
        </p:txBody>
      </p:sp>
    </p:spTree>
    <p:extLst>
      <p:ext uri="{BB962C8B-B14F-4D97-AF65-F5344CB8AC3E}">
        <p14:creationId xmlns:p14="http://schemas.microsoft.com/office/powerpoint/2010/main" val="4043616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655560" y="1195560"/>
            <a:ext cx="57970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Scoping of a Variable</a:t>
            </a:r>
            <a:endParaRPr lang="en-US" sz="4800" b="0" strike="noStrike" spc="-1">
              <a:latin typeface="Arial"/>
            </a:endParaRPr>
          </a:p>
        </p:txBody>
      </p:sp>
      <p:sp>
        <p:nvSpPr>
          <p:cNvPr id="215" name="Global Variables…"/>
          <p:cNvSpPr/>
          <p:nvPr/>
        </p:nvSpPr>
        <p:spPr>
          <a:xfrm>
            <a:off x="922680" y="3150116"/>
            <a:ext cx="11466720" cy="5286729"/>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r>
              <a:rPr lang="en-US" sz="3400" b="1" strike="noStrike" spc="-1">
                <a:solidFill>
                  <a:srgbClr val="00B0F0"/>
                </a:solidFill>
                <a:latin typeface="Courier New"/>
                <a:ea typeface="Lucida Grande"/>
              </a:rPr>
              <a:t>Global Scope = Variables declared in global scope will be accessible at every point in the file, even inside a function.</a:t>
            </a:r>
            <a:endParaRPr lang="en-US" sz="3400" b="1" strike="noStrike" spc="-1">
              <a:solidFill>
                <a:srgbClr val="00B0F0"/>
              </a:solidFill>
              <a:latin typeface="Courier New"/>
            </a:endParaRPr>
          </a:p>
          <a:p>
            <a:pPr>
              <a:lnSpc>
                <a:spcPct val="100000"/>
              </a:lnSpc>
              <a:tabLst>
                <a:tab pos="0" algn="l"/>
              </a:tabLst>
            </a:pPr>
            <a:endParaRPr lang="en-US" sz="3400" b="1" strike="noStrike" spc="-1">
              <a:solidFill>
                <a:srgbClr val="00B0F0"/>
              </a:solidFill>
              <a:latin typeface="Courier New"/>
            </a:endParaRPr>
          </a:p>
          <a:p>
            <a:pPr>
              <a:lnSpc>
                <a:spcPct val="100000"/>
              </a:lnSpc>
              <a:tabLst>
                <a:tab pos="0" algn="l"/>
              </a:tabLst>
            </a:pPr>
            <a:r>
              <a:rPr lang="en-US" sz="3400" b="1" strike="noStrike" spc="-1">
                <a:solidFill>
                  <a:srgbClr val="00B0F0"/>
                </a:solidFill>
                <a:latin typeface="Courier New"/>
                <a:ea typeface="Lucida Grande"/>
              </a:rPr>
              <a:t>Block Scope= Variables declared in a specific block like loops, if-else, or functions, these variables will not be accessible outside the blocks. It will be only accessible in the block where they have been declared.</a:t>
            </a:r>
            <a:endParaRPr lang="en-US" sz="3400" b="1" strike="noStrike" spc="-1">
              <a:solidFill>
                <a:srgbClr val="00B0F0"/>
              </a:solidFill>
              <a:latin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860795" y="434421"/>
            <a:ext cx="7486177"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What are these blocks ?</a:t>
            </a:r>
            <a:r>
              <a:rPr lang="en-US" sz="4800" b="1" spc="-1">
                <a:ea typeface="+mn-lt"/>
                <a:cs typeface="+mn-lt"/>
              </a:rPr>
              <a:t>?</a:t>
            </a:r>
            <a:endParaRPr lang="en-US"/>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862733" y="3440256"/>
            <a:ext cx="114063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F0"/>
                </a:solidFill>
                <a:latin typeface="Courier New"/>
                <a:ea typeface="-apple-system"/>
                <a:cs typeface="-apple-system"/>
              </a:rPr>
              <a:t> A block is a piece of code inside a set of curly braces {} and groups code</a:t>
            </a:r>
            <a:r>
              <a:rPr lang="en-US" sz="3600" b="1">
                <a:solidFill>
                  <a:srgbClr val="00B0F0"/>
                </a:solidFill>
                <a:latin typeface="-apple-system"/>
                <a:ea typeface="-apple-system"/>
                <a:cs typeface="-apple-system"/>
              </a:rPr>
              <a:t> </a:t>
            </a:r>
            <a:r>
              <a:rPr lang="en-US" sz="3600" b="1">
                <a:solidFill>
                  <a:srgbClr val="00B0F0"/>
                </a:solidFill>
                <a:latin typeface="Courier New"/>
                <a:ea typeface="-apple-system"/>
                <a:cs typeface="-apple-system"/>
              </a:rPr>
              <a:t>statements together.</a:t>
            </a:r>
            <a:endParaRPr lang="en-US" sz="3600" b="1">
              <a:solidFill>
                <a:srgbClr val="00B0F0"/>
              </a:solidFill>
              <a:latin typeface="Courier New"/>
            </a:endParaRPr>
          </a:p>
        </p:txBody>
      </p:sp>
    </p:spTree>
    <p:extLst>
      <p:ext uri="{BB962C8B-B14F-4D97-AF65-F5344CB8AC3E}">
        <p14:creationId xmlns:p14="http://schemas.microsoft.com/office/powerpoint/2010/main" val="3517933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2555266" y="434421"/>
            <a:ext cx="4097236"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Global scope </a:t>
            </a:r>
            <a:endParaRPr lang="en-US">
              <a:solidFill>
                <a:schemeClr val="bg1"/>
              </a:solidFill>
            </a:endParaRPr>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862733" y="3440256"/>
            <a:ext cx="1140633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F0"/>
                </a:solidFill>
                <a:latin typeface="Courier New"/>
                <a:ea typeface="+mn-lt"/>
                <a:cs typeface="+mn-lt"/>
              </a:rPr>
              <a:t>A variable exists inside or outside a block. If a variable is declared outside all functions or curly braces ({}), it exists in the global scope. The global variables can be accessed by </a:t>
            </a:r>
            <a:r>
              <a:rPr lang="en-US" sz="3600" b="1" i="1">
                <a:solidFill>
                  <a:srgbClr val="00B0F0"/>
                </a:solidFill>
                <a:latin typeface="Courier New"/>
                <a:ea typeface="+mn-lt"/>
                <a:cs typeface="+mn-lt"/>
              </a:rPr>
              <a:t>any</a:t>
            </a:r>
            <a:r>
              <a:rPr lang="en-US" sz="3600" b="1">
                <a:solidFill>
                  <a:srgbClr val="00B0F0"/>
                </a:solidFill>
                <a:latin typeface="Courier New"/>
                <a:ea typeface="+mn-lt"/>
                <a:cs typeface="+mn-lt"/>
              </a:rPr>
              <a:t> line of code in the program, including inside blocks.</a:t>
            </a:r>
            <a:endParaRPr lang="en-US">
              <a:solidFill>
                <a:srgbClr val="00B0F0"/>
              </a:solidFill>
              <a:latin typeface="Courier New"/>
            </a:endParaRPr>
          </a:p>
          <a:p>
            <a:endParaRPr lang="en-US">
              <a:solidFill>
                <a:srgbClr val="00B0F0"/>
              </a:solidFill>
            </a:endParaRPr>
          </a:p>
          <a:p>
            <a:endParaRPr lang="en-US">
              <a:solidFill>
                <a:srgbClr val="00B0F0"/>
              </a:solidFill>
            </a:endParaRPr>
          </a:p>
          <a:p>
            <a:pPr algn="l"/>
            <a:endParaRPr lang="en-US" sz="3600">
              <a:solidFill>
                <a:srgbClr val="00B0F0"/>
              </a:solidFill>
              <a:latin typeface="Courier New"/>
            </a:endParaRPr>
          </a:p>
        </p:txBody>
      </p:sp>
    </p:spTree>
    <p:extLst>
      <p:ext uri="{BB962C8B-B14F-4D97-AF65-F5344CB8AC3E}">
        <p14:creationId xmlns:p14="http://schemas.microsoft.com/office/powerpoint/2010/main" val="113908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2555266" y="434421"/>
            <a:ext cx="4097236"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Global scope </a:t>
            </a:r>
            <a:endParaRPr lang="en-US">
              <a:solidFill>
                <a:schemeClr val="bg1"/>
              </a:solidFill>
            </a:endParaRPr>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862733" y="3440256"/>
            <a:ext cx="114063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solidFill>
                <a:srgbClr val="00B0F0"/>
              </a:solidFill>
              <a:latin typeface="Courier New"/>
              <a:cs typeface="Arial"/>
            </a:endParaRPr>
          </a:p>
          <a:p>
            <a:endParaRPr lang="en-US">
              <a:solidFill>
                <a:srgbClr val="00B0F0"/>
              </a:solidFill>
            </a:endParaRPr>
          </a:p>
          <a:p>
            <a:endParaRPr lang="en-US">
              <a:solidFill>
                <a:srgbClr val="00B0F0"/>
              </a:solidFill>
            </a:endParaRPr>
          </a:p>
          <a:p>
            <a:pPr algn="l"/>
            <a:endParaRPr lang="en-US" sz="3600">
              <a:solidFill>
                <a:srgbClr val="00B0F0"/>
              </a:solidFill>
              <a:latin typeface="Courier New"/>
            </a:endParaRPr>
          </a:p>
        </p:txBody>
      </p:sp>
      <p:pic>
        <p:nvPicPr>
          <p:cNvPr id="3" name="Picture 3" descr="Text&#10;&#10;Description automatically generated">
            <a:extLst>
              <a:ext uri="{FF2B5EF4-FFF2-40B4-BE49-F238E27FC236}">
                <a16:creationId xmlns:a16="http://schemas.microsoft.com/office/drawing/2014/main" id="{028F6C42-CD6E-4E3B-9064-A9263756FF4D}"/>
              </a:ext>
            </a:extLst>
          </p:cNvPr>
          <p:cNvPicPr>
            <a:picLocks noChangeAspect="1"/>
          </p:cNvPicPr>
          <p:nvPr/>
        </p:nvPicPr>
        <p:blipFill>
          <a:blip r:embed="rId3"/>
          <a:stretch>
            <a:fillRect/>
          </a:stretch>
        </p:blipFill>
        <p:spPr>
          <a:xfrm>
            <a:off x="1968428" y="2603446"/>
            <a:ext cx="8882111" cy="6080016"/>
          </a:xfrm>
          <a:prstGeom prst="rect">
            <a:avLst/>
          </a:prstGeom>
        </p:spPr>
      </p:pic>
    </p:spTree>
    <p:extLst>
      <p:ext uri="{BB962C8B-B14F-4D97-AF65-F5344CB8AC3E}">
        <p14:creationId xmlns:p14="http://schemas.microsoft.com/office/powerpoint/2010/main" val="235904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5"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26" name="Javascript is a scripting language"/>
          <p:cNvSpPr/>
          <p:nvPr/>
        </p:nvSpPr>
        <p:spPr>
          <a:xfrm>
            <a:off x="1030872" y="1633920"/>
            <a:ext cx="10944631" cy="7441165"/>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marL="416560" indent="-416560">
              <a:lnSpc>
                <a:spcPct val="100000"/>
              </a:lnSpc>
              <a:buClr>
                <a:srgbClr val="00A2FF"/>
              </a:buClr>
              <a:buSzPct val="145000"/>
              <a:buFont typeface="Symbol"/>
              <a:buChar char=""/>
            </a:pPr>
            <a:r>
              <a:rPr lang="en-US" sz="3000" b="0" strike="noStrike" spc="-1">
                <a:solidFill>
                  <a:srgbClr val="00A2FF"/>
                </a:solidFill>
                <a:latin typeface="Courier New"/>
                <a:ea typeface="Arial"/>
              </a:rPr>
              <a:t>In 1990s, at the time of internet when Microsoft Internet Explorer and Netscape’s Navigator were getting released.</a:t>
            </a:r>
            <a:endParaRPr lang="en-US" sz="3000" b="0" strike="noStrike" spc="-1">
              <a:solidFill>
                <a:srgbClr val="00A2FF"/>
              </a:solidFill>
              <a:latin typeface="Courier New"/>
            </a:endParaRPr>
          </a:p>
          <a:p>
            <a:pPr marL="416560" indent="-416560">
              <a:lnSpc>
                <a:spcPct val="100000"/>
              </a:lnSpc>
              <a:buClr>
                <a:srgbClr val="00A2FF"/>
              </a:buClr>
              <a:buSzPct val="145000"/>
              <a:buFont typeface="Symbol"/>
              <a:buChar char=""/>
            </a:pPr>
            <a:r>
              <a:rPr lang="en-US" sz="3000" b="0" strike="noStrike" spc="-1">
                <a:solidFill>
                  <a:srgbClr val="00A2FF"/>
                </a:solidFill>
                <a:latin typeface="Courier New"/>
                <a:ea typeface="Arial"/>
              </a:rPr>
              <a:t>One of the Netscape’s developer named Brandan Eich developed JS in 10 days.</a:t>
            </a:r>
            <a:endParaRPr lang="en-US" sz="3000" b="0" strike="noStrike" spc="-1">
              <a:solidFill>
                <a:srgbClr val="00A2FF"/>
              </a:solidFill>
              <a:latin typeface="Courier New"/>
            </a:endParaRPr>
          </a:p>
          <a:p>
            <a:pPr marL="416560" indent="-416560">
              <a:lnSpc>
                <a:spcPct val="100000"/>
              </a:lnSpc>
              <a:buClr>
                <a:srgbClr val="00A2FF"/>
              </a:buClr>
              <a:buSzPct val="145000"/>
              <a:buFont typeface="Symbol"/>
              <a:buChar char=""/>
            </a:pPr>
            <a:r>
              <a:rPr lang="en-US" sz="3000" b="0" strike="noStrike" spc="-1">
                <a:solidFill>
                  <a:srgbClr val="00A2FF"/>
                </a:solidFill>
                <a:latin typeface="Courier New"/>
                <a:ea typeface="Arial"/>
              </a:rPr>
              <a:t>JS used to known as Mocha , then it used to get called as </a:t>
            </a:r>
            <a:r>
              <a:rPr lang="en-US" sz="3000" b="0" strike="noStrike" spc="-1" err="1">
                <a:solidFill>
                  <a:srgbClr val="00A2FF"/>
                </a:solidFill>
                <a:latin typeface="Courier New"/>
                <a:ea typeface="Arial"/>
              </a:rPr>
              <a:t>Livescript</a:t>
            </a:r>
            <a:r>
              <a:rPr lang="en-US" sz="3000" b="0" strike="noStrike" spc="-1">
                <a:solidFill>
                  <a:srgbClr val="00A2FF"/>
                </a:solidFill>
                <a:latin typeface="Courier New"/>
                <a:ea typeface="Arial"/>
              </a:rPr>
              <a:t> and then finally </a:t>
            </a:r>
            <a:r>
              <a:rPr lang="en-US" sz="3000" b="0" strike="noStrike" spc="-1" err="1">
                <a:solidFill>
                  <a:srgbClr val="00A2FF"/>
                </a:solidFill>
                <a:latin typeface="Courier New"/>
                <a:ea typeface="Arial"/>
              </a:rPr>
              <a:t>Javascript</a:t>
            </a:r>
            <a:r>
              <a:rPr lang="en-US" sz="3000" b="0" strike="noStrike" spc="-1">
                <a:solidFill>
                  <a:srgbClr val="00A2FF"/>
                </a:solidFill>
                <a:latin typeface="Courier New"/>
                <a:ea typeface="Arial"/>
              </a:rPr>
              <a:t>.</a:t>
            </a:r>
            <a:endParaRPr lang="en-US" sz="3000" b="0" strike="noStrike" spc="-1">
              <a:solidFill>
                <a:srgbClr val="00A2FF"/>
              </a:solidFill>
              <a:latin typeface="Courier New"/>
            </a:endParaRPr>
          </a:p>
          <a:p>
            <a:pPr marL="416560" indent="-416560">
              <a:lnSpc>
                <a:spcPct val="100000"/>
              </a:lnSpc>
              <a:buClr>
                <a:srgbClr val="00A2FF"/>
              </a:buClr>
              <a:buSzPct val="145000"/>
              <a:buFont typeface="Symbol"/>
              <a:buChar char=""/>
            </a:pPr>
            <a:r>
              <a:rPr lang="en-US" sz="3000" b="0" strike="noStrike" spc="-1" err="1">
                <a:solidFill>
                  <a:srgbClr val="00A2FF"/>
                </a:solidFill>
                <a:latin typeface="Courier New"/>
                <a:ea typeface="Arial"/>
              </a:rPr>
              <a:t>Javascript</a:t>
            </a:r>
            <a:r>
              <a:rPr lang="en-US" sz="3000" b="0" strike="noStrike" spc="-1">
                <a:solidFill>
                  <a:srgbClr val="00A2FF"/>
                </a:solidFill>
                <a:latin typeface="Courier New"/>
                <a:ea typeface="Arial"/>
              </a:rPr>
              <a:t> used to get confused with JAVA, but on the other hand they have nothing in common, </a:t>
            </a:r>
            <a:r>
              <a:rPr lang="en-US" sz="3000" b="0" strike="noStrike" spc="-1" err="1">
                <a:solidFill>
                  <a:srgbClr val="00A2FF"/>
                </a:solidFill>
                <a:latin typeface="Courier New"/>
                <a:ea typeface="Arial"/>
              </a:rPr>
              <a:t>Javascript</a:t>
            </a:r>
            <a:r>
              <a:rPr lang="en-US" sz="3000" b="0" strike="noStrike" spc="-1">
                <a:solidFill>
                  <a:srgbClr val="00A2FF"/>
                </a:solidFill>
                <a:latin typeface="Courier New"/>
                <a:ea typeface="Arial"/>
              </a:rPr>
              <a:t> is an interpreted language and Java is a compiler language.</a:t>
            </a:r>
            <a:endParaRPr lang="en-US" sz="3000" b="0" strike="noStrike" spc="-1">
              <a:solidFill>
                <a:srgbClr val="00A2FF"/>
              </a:solidFill>
              <a:latin typeface="Courier New"/>
            </a:endParaRPr>
          </a:p>
          <a:p>
            <a:pPr marL="416560" indent="-416560">
              <a:lnSpc>
                <a:spcPct val="100000"/>
              </a:lnSpc>
              <a:buClr>
                <a:srgbClr val="00A2FF"/>
              </a:buClr>
              <a:buSzPct val="145000"/>
              <a:buFont typeface="Symbol"/>
              <a:buChar char=""/>
            </a:pPr>
            <a:r>
              <a:rPr lang="en-US" sz="3000" b="0" strike="noStrike" spc="-1">
                <a:solidFill>
                  <a:srgbClr val="00A2FF"/>
                </a:solidFill>
                <a:latin typeface="Courier New"/>
                <a:ea typeface="Arial"/>
              </a:rPr>
              <a:t>Because of all this confusion and to maintain proper standardization in </a:t>
            </a:r>
            <a:r>
              <a:rPr lang="en-US" sz="3000" b="0" strike="noStrike" spc="-1" err="1">
                <a:solidFill>
                  <a:srgbClr val="00A2FF"/>
                </a:solidFill>
                <a:latin typeface="Courier New"/>
                <a:ea typeface="Arial"/>
              </a:rPr>
              <a:t>Javascript</a:t>
            </a:r>
            <a:r>
              <a:rPr lang="en-US" sz="3000" b="0" strike="noStrike" spc="-1">
                <a:solidFill>
                  <a:srgbClr val="00A2FF"/>
                </a:solidFill>
                <a:latin typeface="Courier New"/>
                <a:ea typeface="Arial"/>
              </a:rPr>
              <a:t>, Netscape introduced a body called ECMA (European Computer Manufacturers Association)</a:t>
            </a:r>
            <a:endParaRPr lang="en-US" sz="3000" b="0" strike="noStrike" spc="-1">
              <a:solidFill>
                <a:srgbClr val="00A2FF"/>
              </a:solidFill>
              <a:latin typeface="Courier New"/>
            </a:endParaRPr>
          </a:p>
        </p:txBody>
      </p:sp>
      <p:sp>
        <p:nvSpPr>
          <p:cNvPr id="127"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28" name="alert"/>
          <p:cNvSpPr/>
          <p:nvPr/>
        </p:nvSpPr>
        <p:spPr>
          <a:xfrm>
            <a:off x="-326880" y="-311040"/>
            <a:ext cx="69678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History of JS</a:t>
            </a:r>
            <a:endParaRPr lang="en-US" sz="4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2589729" y="-8492"/>
            <a:ext cx="4028307"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Block  scope </a:t>
            </a:r>
            <a:endParaRPr lang="en-US">
              <a:solidFill>
                <a:schemeClr val="bg1"/>
              </a:solidFill>
            </a:endParaRPr>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681542" y="1628341"/>
            <a:ext cx="11466913" cy="10064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F0"/>
                </a:solidFill>
                <a:latin typeface="Courier New"/>
                <a:ea typeface="+mn-lt"/>
                <a:cs typeface="+mn-lt"/>
              </a:rPr>
              <a:t>So far, we’ve seen variables defined with the var keyword. Var can declare a variable either in the global or local scope. The variables that are declared within the block scope are comparable to local ones. They are available within the block that they are defined.</a:t>
            </a:r>
            <a:endParaRPr lang="en-US" b="1">
              <a:solidFill>
                <a:srgbClr val="00B0F0"/>
              </a:solidFill>
              <a:latin typeface="Courier New"/>
            </a:endParaRPr>
          </a:p>
          <a:p>
            <a:endParaRPr lang="en-US" sz="3600" b="1">
              <a:solidFill>
                <a:srgbClr val="00B0F0"/>
              </a:solidFill>
              <a:latin typeface="Courier New"/>
              <a:ea typeface="+mn-lt"/>
              <a:cs typeface="+mn-lt"/>
            </a:endParaRPr>
          </a:p>
          <a:p>
            <a:r>
              <a:rPr lang="en-US" sz="3600" b="1">
                <a:solidFill>
                  <a:srgbClr val="00B0F0"/>
                </a:solidFill>
                <a:latin typeface="Courier New"/>
                <a:ea typeface="+mn-lt"/>
                <a:cs typeface="+mn-lt"/>
              </a:rPr>
              <a:t>The main difference between the local scope and block scope is that the block statements (e.g. if conditions or for loops), don't create a new scope. So the var keyword will not have an effect, because the variables are still in the same scope.</a:t>
            </a:r>
            <a:endParaRPr lang="en-US">
              <a:solidFill>
                <a:srgbClr val="00B0F0"/>
              </a:solidFill>
              <a:latin typeface="Courier New"/>
            </a:endParaRPr>
          </a:p>
          <a:p>
            <a:endParaRPr lang="en-US" sz="3600">
              <a:solidFill>
                <a:srgbClr val="00B0F0"/>
              </a:solidFill>
              <a:latin typeface="Arial"/>
              <a:cs typeface="Arial"/>
            </a:endParaRPr>
          </a:p>
          <a:p>
            <a:endParaRPr lang="en-US">
              <a:solidFill>
                <a:srgbClr val="00B0F0"/>
              </a:solidFill>
            </a:endParaRPr>
          </a:p>
          <a:p>
            <a:endParaRPr lang="en-US">
              <a:solidFill>
                <a:srgbClr val="00B0F0"/>
              </a:solidFill>
            </a:endParaRPr>
          </a:p>
          <a:p>
            <a:pPr algn="l"/>
            <a:endParaRPr lang="en-US" sz="3600">
              <a:solidFill>
                <a:srgbClr val="00B0F0"/>
              </a:solidFill>
              <a:latin typeface="Arial"/>
            </a:endParaRPr>
          </a:p>
        </p:txBody>
      </p:sp>
    </p:spTree>
    <p:extLst>
      <p:ext uri="{BB962C8B-B14F-4D97-AF65-F5344CB8AC3E}">
        <p14:creationId xmlns:p14="http://schemas.microsoft.com/office/powerpoint/2010/main" val="1383335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2589729" y="434421"/>
            <a:ext cx="4028307"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Block  scope </a:t>
            </a:r>
            <a:endParaRPr lang="en-US">
              <a:solidFill>
                <a:schemeClr val="bg1"/>
              </a:solidFill>
            </a:endParaRPr>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681542" y="1950459"/>
            <a:ext cx="114063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solidFill>
                <a:srgbClr val="00B0F0"/>
              </a:solidFill>
              <a:latin typeface="Courier New"/>
              <a:cs typeface="Arial"/>
            </a:endParaRPr>
          </a:p>
          <a:p>
            <a:endParaRPr lang="en-US" sz="3600">
              <a:solidFill>
                <a:srgbClr val="00B0F0"/>
              </a:solidFill>
              <a:latin typeface="Courier New"/>
              <a:cs typeface="Arial"/>
            </a:endParaRPr>
          </a:p>
          <a:p>
            <a:endParaRPr lang="en-US">
              <a:solidFill>
                <a:srgbClr val="00B0F0"/>
              </a:solidFill>
            </a:endParaRPr>
          </a:p>
          <a:p>
            <a:endParaRPr lang="en-US">
              <a:solidFill>
                <a:srgbClr val="00B0F0"/>
              </a:solidFill>
            </a:endParaRPr>
          </a:p>
          <a:p>
            <a:pPr algn="l"/>
            <a:endParaRPr lang="en-US" sz="3600">
              <a:solidFill>
                <a:srgbClr val="00B0F0"/>
              </a:solidFill>
              <a:latin typeface="Courier New"/>
            </a:endParaRPr>
          </a:p>
        </p:txBody>
      </p:sp>
      <p:pic>
        <p:nvPicPr>
          <p:cNvPr id="3" name="Picture 3" descr="Text&#10;&#10;Description automatically generated">
            <a:extLst>
              <a:ext uri="{FF2B5EF4-FFF2-40B4-BE49-F238E27FC236}">
                <a16:creationId xmlns:a16="http://schemas.microsoft.com/office/drawing/2014/main" id="{CA662A72-F8D4-4108-B20A-C50E85CD9EC6}"/>
              </a:ext>
            </a:extLst>
          </p:cNvPr>
          <p:cNvPicPr>
            <a:picLocks noChangeAspect="1"/>
          </p:cNvPicPr>
          <p:nvPr/>
        </p:nvPicPr>
        <p:blipFill>
          <a:blip r:embed="rId3"/>
          <a:stretch>
            <a:fillRect/>
          </a:stretch>
        </p:blipFill>
        <p:spPr>
          <a:xfrm>
            <a:off x="559160" y="3485026"/>
            <a:ext cx="12234280" cy="3769415"/>
          </a:xfrm>
          <a:prstGeom prst="rect">
            <a:avLst/>
          </a:prstGeom>
        </p:spPr>
      </p:pic>
      <p:sp>
        <p:nvSpPr>
          <p:cNvPr id="4" name="TextBox 3">
            <a:extLst>
              <a:ext uri="{FF2B5EF4-FFF2-40B4-BE49-F238E27FC236}">
                <a16:creationId xmlns:a16="http://schemas.microsoft.com/office/drawing/2014/main" id="{83DD3ECD-99C9-4CFF-A8A2-7B2AC8B9D53C}"/>
              </a:ext>
            </a:extLst>
          </p:cNvPr>
          <p:cNvSpPr txBox="1"/>
          <p:nvPr/>
        </p:nvSpPr>
        <p:spPr>
          <a:xfrm rot="-10800000" flipV="1">
            <a:off x="714747" y="7865634"/>
            <a:ext cx="1126497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00B0F0"/>
                </a:solidFill>
                <a:latin typeface="Courier New"/>
                <a:ea typeface="-apple-system"/>
                <a:cs typeface="-apple-system"/>
              </a:rPr>
              <a:t>ES6 introduced block scope by using the </a:t>
            </a:r>
            <a:r>
              <a:rPr lang="en-US" sz="2800" b="1" err="1">
                <a:solidFill>
                  <a:srgbClr val="00B0F0"/>
                </a:solidFill>
                <a:latin typeface="Courier New"/>
                <a:ea typeface="-apple-system"/>
                <a:cs typeface="-apple-system"/>
              </a:rPr>
              <a:t>let</a:t>
            </a:r>
            <a:r>
              <a:rPr lang="en-US" sz="2800" b="1">
                <a:solidFill>
                  <a:srgbClr val="00B0F0"/>
                </a:solidFill>
                <a:latin typeface="Courier New"/>
                <a:ea typeface="-apple-system"/>
                <a:cs typeface="-apple-system"/>
              </a:rPr>
              <a:t> and const keywords. These two keywords are scoped within the block which are defined.</a:t>
            </a:r>
            <a:endParaRPr lang="en-US" sz="2800" b="1">
              <a:solidFill>
                <a:srgbClr val="00B0F0"/>
              </a:solidFill>
              <a:latin typeface="Courier New"/>
            </a:endParaRPr>
          </a:p>
        </p:txBody>
      </p:sp>
    </p:spTree>
    <p:extLst>
      <p:ext uri="{BB962C8B-B14F-4D97-AF65-F5344CB8AC3E}">
        <p14:creationId xmlns:p14="http://schemas.microsoft.com/office/powerpoint/2010/main" val="863705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3" name="PrepBytes_Logo.png" descr="PrepBytes_Logo.png"/>
          <p:cNvPicPr/>
          <p:nvPr/>
        </p:nvPicPr>
        <p:blipFill>
          <a:blip r:embed="rId2"/>
          <a:stretch/>
        </p:blipFill>
        <p:spPr>
          <a:xfrm>
            <a:off x="10240920" y="141120"/>
            <a:ext cx="2351160" cy="613440"/>
          </a:xfrm>
          <a:prstGeom prst="rect">
            <a:avLst/>
          </a:prstGeom>
          <a:ln w="12700">
            <a:noFill/>
          </a:ln>
          <a:effectLst>
            <a:reflection stA="50000" endPos="40000" dir="5400000" sy="-100000" algn="bl" rotWithShape="0"/>
          </a:effectLst>
        </p:spPr>
      </p:pic>
      <p:sp>
        <p:nvSpPr>
          <p:cNvPr id="214" name="Variable scope"/>
          <p:cNvSpPr/>
          <p:nvPr/>
        </p:nvSpPr>
        <p:spPr>
          <a:xfrm>
            <a:off x="2589729" y="434421"/>
            <a:ext cx="4028307"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1" spc="-1">
                <a:solidFill>
                  <a:schemeClr val="bg1"/>
                </a:solidFill>
                <a:ea typeface="+mn-lt"/>
                <a:cs typeface="+mn-lt"/>
              </a:rPr>
              <a:t>Block  scope </a:t>
            </a:r>
            <a:endParaRPr lang="en-US">
              <a:solidFill>
                <a:schemeClr val="bg1"/>
              </a:solidFill>
            </a:endParaRPr>
          </a:p>
        </p:txBody>
      </p:sp>
      <p:sp>
        <p:nvSpPr>
          <p:cNvPr id="215" name="Global Variables…"/>
          <p:cNvSpPr/>
          <p:nvPr/>
        </p:nvSpPr>
        <p:spPr>
          <a:xfrm>
            <a:off x="922680" y="5504606"/>
            <a:ext cx="11466720" cy="577748"/>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400" b="0" strike="noStrike" spc="-1">
              <a:solidFill>
                <a:srgbClr val="56C1FF"/>
              </a:solidFill>
              <a:latin typeface="Lucida Grande"/>
            </a:endParaRPr>
          </a:p>
        </p:txBody>
      </p:sp>
      <p:sp>
        <p:nvSpPr>
          <p:cNvPr id="2" name="TextBox 1">
            <a:extLst>
              <a:ext uri="{FF2B5EF4-FFF2-40B4-BE49-F238E27FC236}">
                <a16:creationId xmlns:a16="http://schemas.microsoft.com/office/drawing/2014/main" id="{F4CFF3C8-6142-4554-B89C-63704BBCABF3}"/>
              </a:ext>
            </a:extLst>
          </p:cNvPr>
          <p:cNvSpPr txBox="1"/>
          <p:nvPr/>
        </p:nvSpPr>
        <p:spPr>
          <a:xfrm>
            <a:off x="681542" y="1950459"/>
            <a:ext cx="114063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solidFill>
                <a:srgbClr val="00B0F0"/>
              </a:solidFill>
              <a:latin typeface="Courier New"/>
              <a:cs typeface="Arial"/>
            </a:endParaRPr>
          </a:p>
          <a:p>
            <a:endParaRPr lang="en-US" sz="3600">
              <a:solidFill>
                <a:srgbClr val="00B0F0"/>
              </a:solidFill>
              <a:latin typeface="Courier New"/>
              <a:cs typeface="Arial"/>
            </a:endParaRPr>
          </a:p>
          <a:p>
            <a:endParaRPr lang="en-US">
              <a:solidFill>
                <a:srgbClr val="00B0F0"/>
              </a:solidFill>
            </a:endParaRPr>
          </a:p>
          <a:p>
            <a:endParaRPr lang="en-US">
              <a:solidFill>
                <a:srgbClr val="00B0F0"/>
              </a:solidFill>
            </a:endParaRPr>
          </a:p>
          <a:p>
            <a:pPr algn="l"/>
            <a:endParaRPr lang="en-US" sz="3600">
              <a:solidFill>
                <a:srgbClr val="00B0F0"/>
              </a:solidFill>
              <a:latin typeface="Courier New"/>
            </a:endParaRPr>
          </a:p>
        </p:txBody>
      </p:sp>
      <p:sp>
        <p:nvSpPr>
          <p:cNvPr id="4" name="TextBox 3">
            <a:extLst>
              <a:ext uri="{FF2B5EF4-FFF2-40B4-BE49-F238E27FC236}">
                <a16:creationId xmlns:a16="http://schemas.microsoft.com/office/drawing/2014/main" id="{83DD3ECD-99C9-4CFF-A8A2-7B2AC8B9D53C}"/>
              </a:ext>
            </a:extLst>
          </p:cNvPr>
          <p:cNvSpPr txBox="1"/>
          <p:nvPr/>
        </p:nvSpPr>
        <p:spPr>
          <a:xfrm rot="10800000" flipV="1">
            <a:off x="714747" y="8296521"/>
            <a:ext cx="112649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800">
              <a:solidFill>
                <a:srgbClr val="00B0F0"/>
              </a:solidFill>
              <a:latin typeface="Courier New"/>
            </a:endParaRPr>
          </a:p>
        </p:txBody>
      </p:sp>
      <p:pic>
        <p:nvPicPr>
          <p:cNvPr id="5" name="Picture 5" descr="Text&#10;&#10;Description automatically generated">
            <a:extLst>
              <a:ext uri="{FF2B5EF4-FFF2-40B4-BE49-F238E27FC236}">
                <a16:creationId xmlns:a16="http://schemas.microsoft.com/office/drawing/2014/main" id="{DC6CE5BC-814D-4FFA-80BA-495972CBAD25}"/>
              </a:ext>
            </a:extLst>
          </p:cNvPr>
          <p:cNvPicPr>
            <a:picLocks noChangeAspect="1"/>
          </p:cNvPicPr>
          <p:nvPr/>
        </p:nvPicPr>
        <p:blipFill>
          <a:blip r:embed="rId3"/>
          <a:stretch>
            <a:fillRect/>
          </a:stretch>
        </p:blipFill>
        <p:spPr>
          <a:xfrm>
            <a:off x="196777" y="3125635"/>
            <a:ext cx="12456411" cy="5458479"/>
          </a:xfrm>
          <a:prstGeom prst="rect">
            <a:avLst/>
          </a:prstGeom>
        </p:spPr>
      </p:pic>
    </p:spTree>
    <p:extLst>
      <p:ext uri="{BB962C8B-B14F-4D97-AF65-F5344CB8AC3E}">
        <p14:creationId xmlns:p14="http://schemas.microsoft.com/office/powerpoint/2010/main" val="3980250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6" name="PrepBytes_Logo.png" descr="PrepBytes_Logo.png"/>
          <p:cNvPicPr/>
          <p:nvPr/>
        </p:nvPicPr>
        <p:blipFill>
          <a:blip r:embed="rId2"/>
          <a:stretch/>
        </p:blipFill>
        <p:spPr>
          <a:xfrm>
            <a:off x="10416600" y="100440"/>
            <a:ext cx="2351160" cy="613440"/>
          </a:xfrm>
          <a:prstGeom prst="rect">
            <a:avLst/>
          </a:prstGeom>
          <a:ln w="12700">
            <a:noFill/>
          </a:ln>
          <a:effectLst>
            <a:reflection stA="50000" endPos="40000" dir="5400000" sy="-100000" algn="bl" rotWithShape="0"/>
          </a:effectLst>
        </p:spPr>
      </p:pic>
      <p:sp>
        <p:nvSpPr>
          <p:cNvPr id="217" name="Hoisting"/>
          <p:cNvSpPr/>
          <p:nvPr/>
        </p:nvSpPr>
        <p:spPr>
          <a:xfrm>
            <a:off x="3126240" y="348840"/>
            <a:ext cx="53384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6800" b="0" strike="noStrike" spc="-1">
                <a:solidFill>
                  <a:srgbClr val="FFFFFF"/>
                </a:solidFill>
                <a:latin typeface="Arial"/>
                <a:ea typeface="Arial"/>
              </a:rPr>
              <a:t>Hoisting in JS</a:t>
            </a:r>
            <a:endParaRPr lang="en-US" sz="6800" b="0" strike="noStrike" spc="-1">
              <a:latin typeface="Arial"/>
            </a:endParaRPr>
          </a:p>
        </p:txBody>
      </p:sp>
      <p:sp>
        <p:nvSpPr>
          <p:cNvPr id="218" name="Variable names can consist only of letters (a-z),(A-Z) numbers (0-9),…"/>
          <p:cNvSpPr/>
          <p:nvPr/>
        </p:nvSpPr>
        <p:spPr>
          <a:xfrm>
            <a:off x="358920" y="1443354"/>
            <a:ext cx="12286080" cy="7595053"/>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361315" indent="-221615">
              <a:lnSpc>
                <a:spcPts val="5400"/>
              </a:lnSpc>
              <a:buClr>
                <a:srgbClr val="00B0F0"/>
              </a:buClr>
              <a:buSzPct val="125000"/>
              <a:buFont typeface="Helvetica"/>
              <a:buChar char="•"/>
            </a:pPr>
            <a:r>
              <a:rPr lang="en-US" sz="2500" b="1" strike="noStrike" spc="-1">
                <a:solidFill>
                  <a:srgbClr val="00B0F0"/>
                </a:solidFill>
                <a:latin typeface="Courier New"/>
                <a:ea typeface="Lucida Grande"/>
              </a:rPr>
              <a:t>In JS each and every variable declared using either var, let or const gets some memory space.</a:t>
            </a:r>
            <a:r>
              <a:rPr lang="en-US" sz="2500" b="1" spc="-1">
                <a:solidFill>
                  <a:srgbClr val="00B0F0"/>
                </a:solidFill>
                <a:latin typeface="Courier New"/>
                <a:ea typeface="Lucida Grande"/>
              </a:rPr>
              <a:t> </a:t>
            </a:r>
            <a:endParaRPr lang="en-US" sz="2500" b="1" strike="noStrike" spc="-1">
              <a:latin typeface="Courier New"/>
            </a:endParaRPr>
          </a:p>
          <a:p>
            <a:pPr marL="361315" indent="-221615">
              <a:lnSpc>
                <a:spcPts val="5400"/>
              </a:lnSpc>
              <a:buClr>
                <a:srgbClr val="00B0F0"/>
              </a:buClr>
              <a:buSzPct val="125000"/>
              <a:buFont typeface="Helvetica"/>
              <a:buChar char="•"/>
            </a:pPr>
            <a:r>
              <a:rPr lang="en-US" sz="2500" b="1" strike="noStrike" spc="-1">
                <a:solidFill>
                  <a:srgbClr val="00B0F0"/>
                </a:solidFill>
                <a:latin typeface="Courier New"/>
                <a:ea typeface="Lucida Grande"/>
              </a:rPr>
              <a:t>If variable is declared using var then it will get memory space in global scope. So if you will try to access the variable in this case before </a:t>
            </a:r>
            <a:r>
              <a:rPr lang="en-US" sz="2500" b="1" strike="noStrike" spc="-1" err="1">
                <a:solidFill>
                  <a:srgbClr val="00B0F0"/>
                </a:solidFill>
                <a:latin typeface="Courier New"/>
                <a:ea typeface="Lucida Grande"/>
              </a:rPr>
              <a:t>initialising</a:t>
            </a:r>
            <a:r>
              <a:rPr lang="en-US" sz="2500" b="1" strike="noStrike" spc="-1">
                <a:solidFill>
                  <a:srgbClr val="00B0F0"/>
                </a:solidFill>
                <a:latin typeface="Courier New"/>
                <a:ea typeface="Lucida Grande"/>
              </a:rPr>
              <a:t> it then it will return “undefined”.</a:t>
            </a:r>
            <a:endParaRPr lang="en-US" sz="2500" b="1" strike="noStrike" spc="-1">
              <a:latin typeface="Courier New"/>
            </a:endParaRPr>
          </a:p>
          <a:p>
            <a:pPr marL="361315" indent="-221615">
              <a:lnSpc>
                <a:spcPts val="5400"/>
              </a:lnSpc>
              <a:buClr>
                <a:srgbClr val="00B0F0"/>
              </a:buClr>
              <a:buSzPct val="125000"/>
              <a:buFont typeface="Helvetica"/>
              <a:buChar char="•"/>
            </a:pPr>
            <a:r>
              <a:rPr lang="en-US" sz="2500" b="1" strike="noStrike" spc="-1">
                <a:solidFill>
                  <a:srgbClr val="00B0F0"/>
                </a:solidFill>
                <a:latin typeface="Courier New"/>
                <a:ea typeface="Lucida Grande"/>
              </a:rPr>
              <a:t>If variable is </a:t>
            </a:r>
            <a:r>
              <a:rPr lang="en-US" sz="2500" b="1" strike="noStrike" spc="-1">
                <a:solidFill>
                  <a:srgbClr val="00B0F0"/>
                </a:solidFill>
                <a:latin typeface="Arial"/>
                <a:ea typeface="Lucida Grande"/>
              </a:rPr>
              <a:t>declared</a:t>
            </a:r>
            <a:r>
              <a:rPr lang="en-US" sz="2500" b="1" strike="noStrike" spc="-1">
                <a:solidFill>
                  <a:srgbClr val="00B0F0"/>
                </a:solidFill>
                <a:latin typeface="Courier New"/>
                <a:ea typeface="Lucida Grande"/>
              </a:rPr>
              <a:t> using either let or const then it will get memory space in separate scope not in global scope. So if you will try to access the variable in this case before </a:t>
            </a:r>
            <a:r>
              <a:rPr lang="en-US" sz="2500" b="1" strike="noStrike" spc="-1" err="1">
                <a:solidFill>
                  <a:srgbClr val="00B0F0"/>
                </a:solidFill>
                <a:latin typeface="Courier New"/>
                <a:ea typeface="Lucida Grande"/>
              </a:rPr>
              <a:t>initialising</a:t>
            </a:r>
            <a:r>
              <a:rPr lang="en-US" sz="2500" b="1" strike="noStrike" spc="-1">
                <a:solidFill>
                  <a:srgbClr val="00B0F0"/>
                </a:solidFill>
                <a:latin typeface="Courier New"/>
                <a:ea typeface="Lucida Grande"/>
              </a:rPr>
              <a:t> it then it will return Reference error saying you cannot access the variable before initialization.</a:t>
            </a:r>
            <a:endParaRPr lang="en-US" sz="2500" b="1" strike="noStrike" spc="-1">
              <a:latin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6" name="PrepBytes_Logo.png" descr="PrepBytes_Logo.png"/>
          <p:cNvPicPr/>
          <p:nvPr/>
        </p:nvPicPr>
        <p:blipFill>
          <a:blip r:embed="rId2"/>
          <a:stretch/>
        </p:blipFill>
        <p:spPr>
          <a:xfrm>
            <a:off x="10416600" y="100440"/>
            <a:ext cx="2351160" cy="613440"/>
          </a:xfrm>
          <a:prstGeom prst="rect">
            <a:avLst/>
          </a:prstGeom>
          <a:ln w="12700">
            <a:noFill/>
          </a:ln>
          <a:effectLst>
            <a:reflection stA="50000" endPos="40000" dir="5400000" sy="-100000" algn="bl" rotWithShape="0"/>
          </a:effectLst>
        </p:spPr>
      </p:pic>
      <p:sp>
        <p:nvSpPr>
          <p:cNvPr id="217" name="Hoisting"/>
          <p:cNvSpPr/>
          <p:nvPr/>
        </p:nvSpPr>
        <p:spPr>
          <a:xfrm>
            <a:off x="3126240" y="348840"/>
            <a:ext cx="53384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6800" b="0" strike="noStrike" spc="-1">
                <a:solidFill>
                  <a:srgbClr val="FFFFFF"/>
                </a:solidFill>
                <a:latin typeface="Arial"/>
                <a:ea typeface="Arial"/>
              </a:rPr>
              <a:t>Hoisting in JS</a:t>
            </a:r>
            <a:endParaRPr lang="en-US" sz="6800" b="0" strike="noStrike" spc="-1">
              <a:latin typeface="Arial"/>
            </a:endParaRPr>
          </a:p>
        </p:txBody>
      </p:sp>
      <p:sp>
        <p:nvSpPr>
          <p:cNvPr id="218" name="Variable names can consist only of letters (a-z),(A-Z) numbers (0-9),…"/>
          <p:cNvSpPr/>
          <p:nvPr/>
        </p:nvSpPr>
        <p:spPr>
          <a:xfrm>
            <a:off x="358920" y="4917638"/>
            <a:ext cx="12286080" cy="646484"/>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361315" indent="-221615">
              <a:lnSpc>
                <a:spcPts val="5400"/>
              </a:lnSpc>
              <a:buClr>
                <a:srgbClr val="00B0F0"/>
              </a:buClr>
              <a:buSzPct val="125000"/>
              <a:buFont typeface="Helvetica"/>
              <a:buChar char="•"/>
            </a:pPr>
            <a:endParaRPr lang="en-US" sz="2500" b="0" strike="noStrike" spc="-1">
              <a:solidFill>
                <a:srgbClr val="00B0F0"/>
              </a:solidFill>
              <a:latin typeface="Lucida Grande"/>
            </a:endParaRPr>
          </a:p>
        </p:txBody>
      </p:sp>
      <p:sp>
        <p:nvSpPr>
          <p:cNvPr id="2" name="TextBox 1">
            <a:extLst>
              <a:ext uri="{FF2B5EF4-FFF2-40B4-BE49-F238E27FC236}">
                <a16:creationId xmlns:a16="http://schemas.microsoft.com/office/drawing/2014/main" id="{CF6B5F06-A5C0-4C43-A4EE-D8DFFBD17EBB}"/>
              </a:ext>
            </a:extLst>
          </p:cNvPr>
          <p:cNvSpPr txBox="1"/>
          <p:nvPr/>
        </p:nvSpPr>
        <p:spPr>
          <a:xfrm>
            <a:off x="661410" y="2212181"/>
            <a:ext cx="11870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B0F0"/>
                </a:solidFill>
                <a:latin typeface="Courier New"/>
                <a:cs typeface="Helvetica"/>
              </a:rPr>
              <a:t>Hoisting is a default </a:t>
            </a:r>
            <a:r>
              <a:rPr lang="en-US" sz="3200" b="1" err="1">
                <a:solidFill>
                  <a:srgbClr val="00B0F0"/>
                </a:solidFill>
                <a:latin typeface="Courier New"/>
                <a:cs typeface="Helvetica"/>
              </a:rPr>
              <a:t>behaviour</a:t>
            </a:r>
            <a:r>
              <a:rPr lang="en-US" sz="3200" b="1">
                <a:solidFill>
                  <a:srgbClr val="00B0F0"/>
                </a:solidFill>
                <a:latin typeface="Courier New"/>
                <a:cs typeface="Helvetica"/>
              </a:rPr>
              <a:t> of </a:t>
            </a:r>
            <a:r>
              <a:rPr lang="en-US" sz="3200" b="1" err="1">
                <a:solidFill>
                  <a:srgbClr val="00B0F0"/>
                </a:solidFill>
                <a:latin typeface="Courier New"/>
                <a:cs typeface="Helvetica"/>
              </a:rPr>
              <a:t>javascript</a:t>
            </a:r>
            <a:r>
              <a:rPr lang="en-US" sz="3200" b="1">
                <a:solidFill>
                  <a:srgbClr val="00B0F0"/>
                </a:solidFill>
                <a:latin typeface="Courier New"/>
                <a:cs typeface="Helvetica"/>
              </a:rPr>
              <a:t> where all the variable and function declarations are moved on top.</a:t>
            </a:r>
            <a:endParaRPr lang="en-US" sz="3200" b="1">
              <a:solidFill>
                <a:srgbClr val="00B0F0"/>
              </a:solidFill>
              <a:latin typeface="Courier New"/>
            </a:endParaRPr>
          </a:p>
        </p:txBody>
      </p:sp>
      <p:pic>
        <p:nvPicPr>
          <p:cNvPr id="3" name="Picture 3">
            <a:extLst>
              <a:ext uri="{FF2B5EF4-FFF2-40B4-BE49-F238E27FC236}">
                <a16:creationId xmlns:a16="http://schemas.microsoft.com/office/drawing/2014/main" id="{1898DB36-19A7-4F07-BFC1-783E04EB8A11}"/>
              </a:ext>
            </a:extLst>
          </p:cNvPr>
          <p:cNvPicPr>
            <a:picLocks noChangeAspect="1"/>
          </p:cNvPicPr>
          <p:nvPr/>
        </p:nvPicPr>
        <p:blipFill>
          <a:blip r:embed="rId3"/>
          <a:stretch>
            <a:fillRect/>
          </a:stretch>
        </p:blipFill>
        <p:spPr>
          <a:xfrm>
            <a:off x="760484" y="4529624"/>
            <a:ext cx="11890986" cy="4399501"/>
          </a:xfrm>
          <a:prstGeom prst="rect">
            <a:avLst/>
          </a:prstGeom>
        </p:spPr>
      </p:pic>
    </p:spTree>
    <p:extLst>
      <p:ext uri="{BB962C8B-B14F-4D97-AF65-F5344CB8AC3E}">
        <p14:creationId xmlns:p14="http://schemas.microsoft.com/office/powerpoint/2010/main" val="3424777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6" name="PrepBytes_Logo.png" descr="PrepBytes_Logo.png"/>
          <p:cNvPicPr/>
          <p:nvPr/>
        </p:nvPicPr>
        <p:blipFill>
          <a:blip r:embed="rId2"/>
          <a:stretch/>
        </p:blipFill>
        <p:spPr>
          <a:xfrm>
            <a:off x="10416600" y="100440"/>
            <a:ext cx="2351160" cy="613440"/>
          </a:xfrm>
          <a:prstGeom prst="rect">
            <a:avLst/>
          </a:prstGeom>
          <a:ln w="12700">
            <a:noFill/>
          </a:ln>
          <a:effectLst>
            <a:reflection stA="50000" endPos="40000" dir="5400000" sy="-100000" algn="bl" rotWithShape="0"/>
          </a:effectLst>
        </p:spPr>
      </p:pic>
      <p:sp>
        <p:nvSpPr>
          <p:cNvPr id="217" name="Hoisting"/>
          <p:cNvSpPr/>
          <p:nvPr/>
        </p:nvSpPr>
        <p:spPr>
          <a:xfrm>
            <a:off x="3126240" y="348840"/>
            <a:ext cx="53384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6800" b="0" strike="noStrike" spc="-1">
                <a:solidFill>
                  <a:srgbClr val="FFFFFF"/>
                </a:solidFill>
                <a:latin typeface="Arial"/>
                <a:ea typeface="Arial"/>
              </a:rPr>
              <a:t>Hoisting in JS</a:t>
            </a:r>
            <a:endParaRPr lang="en-US" sz="6800" b="0" strike="noStrike" spc="-1">
              <a:latin typeface="Arial"/>
            </a:endParaRPr>
          </a:p>
        </p:txBody>
      </p:sp>
      <p:sp>
        <p:nvSpPr>
          <p:cNvPr id="218" name="Variable names can consist only of letters (a-z),(A-Z) numbers (0-9),…"/>
          <p:cNvSpPr/>
          <p:nvPr/>
        </p:nvSpPr>
        <p:spPr>
          <a:xfrm>
            <a:off x="358920" y="4917638"/>
            <a:ext cx="12286080" cy="646484"/>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361315" indent="-221615">
              <a:lnSpc>
                <a:spcPts val="5400"/>
              </a:lnSpc>
              <a:buClr>
                <a:srgbClr val="00B0F0"/>
              </a:buClr>
              <a:buSzPct val="125000"/>
              <a:buFont typeface="Helvetica"/>
              <a:buChar char="•"/>
            </a:pPr>
            <a:endParaRPr lang="en-US" sz="2500" b="0" strike="noStrike" spc="-1">
              <a:solidFill>
                <a:srgbClr val="00B0F0"/>
              </a:solidFill>
              <a:latin typeface="Lucida Grande"/>
            </a:endParaRPr>
          </a:p>
        </p:txBody>
      </p:sp>
      <p:sp>
        <p:nvSpPr>
          <p:cNvPr id="2" name="TextBox 1">
            <a:extLst>
              <a:ext uri="{FF2B5EF4-FFF2-40B4-BE49-F238E27FC236}">
                <a16:creationId xmlns:a16="http://schemas.microsoft.com/office/drawing/2014/main" id="{CF6B5F06-A5C0-4C43-A4EE-D8DFFBD17EBB}"/>
              </a:ext>
            </a:extLst>
          </p:cNvPr>
          <p:cNvSpPr txBox="1"/>
          <p:nvPr/>
        </p:nvSpPr>
        <p:spPr>
          <a:xfrm>
            <a:off x="278895" y="2051122"/>
            <a:ext cx="1187079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00"/>
                </a:solidFill>
                <a:latin typeface="Courier New"/>
                <a:cs typeface="Helvetica"/>
              </a:rPr>
              <a:t>hoistedVariable = 3;
console.log(</a:t>
            </a:r>
            <a:r>
              <a:rPr lang="en-US" sz="3200" err="1">
                <a:solidFill>
                  <a:srgbClr val="FFFF00"/>
                </a:solidFill>
                <a:latin typeface="Courier New"/>
                <a:cs typeface="Helvetica"/>
              </a:rPr>
              <a:t>hoistedVariable</a:t>
            </a:r>
            <a:r>
              <a:rPr lang="en-US" sz="3200">
                <a:solidFill>
                  <a:srgbClr val="FFFF00"/>
                </a:solidFill>
                <a:latin typeface="Courier New"/>
                <a:cs typeface="Helvetica"/>
              </a:rPr>
              <a:t>); </a:t>
            </a:r>
            <a:r>
              <a:rPr lang="en-US" sz="3200" i="1">
                <a:solidFill>
                  <a:srgbClr val="00B0F0"/>
                </a:solidFill>
                <a:latin typeface="Courier New"/>
                <a:cs typeface="Helvetica"/>
              </a:rPr>
              <a:t>// outputs 3 even when the variable is declared after it is initialized	</a:t>
            </a:r>
            <a:r>
              <a:rPr lang="en-US" sz="3200">
                <a:solidFill>
                  <a:srgbClr val="00B0F0"/>
                </a:solidFill>
                <a:latin typeface="Courier New"/>
                <a:cs typeface="Helvetica"/>
              </a:rPr>
              <a:t>
</a:t>
            </a:r>
            <a:r>
              <a:rPr lang="en-US" sz="3200" b="1">
                <a:solidFill>
                  <a:srgbClr val="FFFF00"/>
                </a:solidFill>
                <a:latin typeface="Courier New"/>
                <a:cs typeface="Helvetica"/>
              </a:rPr>
              <a:t>var</a:t>
            </a:r>
            <a:r>
              <a:rPr lang="en-US" sz="3200">
                <a:solidFill>
                  <a:srgbClr val="FFFF00"/>
                </a:solidFill>
                <a:latin typeface="Courier New"/>
                <a:cs typeface="Helvetica"/>
              </a:rPr>
              <a:t> </a:t>
            </a:r>
            <a:r>
              <a:rPr lang="en-US" sz="3200" err="1">
                <a:solidFill>
                  <a:srgbClr val="FFFF00"/>
                </a:solidFill>
                <a:latin typeface="Courier New"/>
                <a:cs typeface="Helvetica"/>
              </a:rPr>
              <a:t>hoistedVariable</a:t>
            </a:r>
            <a:r>
              <a:rPr lang="en-US" sz="3200">
                <a:solidFill>
                  <a:srgbClr val="FFFF00"/>
                </a:solidFill>
                <a:latin typeface="Courier New"/>
                <a:cs typeface="Helvetica"/>
              </a:rPr>
              <a:t>;</a:t>
            </a:r>
            <a:endParaRPr lang="en-US">
              <a:solidFill>
                <a:srgbClr val="FFFF00"/>
              </a:solidFill>
              <a:latin typeface="Courier New"/>
            </a:endParaRPr>
          </a:p>
        </p:txBody>
      </p:sp>
      <p:sp>
        <p:nvSpPr>
          <p:cNvPr id="4" name="TextBox 3">
            <a:extLst>
              <a:ext uri="{FF2B5EF4-FFF2-40B4-BE49-F238E27FC236}">
                <a16:creationId xmlns:a16="http://schemas.microsoft.com/office/drawing/2014/main" id="{320D295D-55C1-4458-B9D9-1676DE6DDF47}"/>
              </a:ext>
            </a:extLst>
          </p:cNvPr>
          <p:cNvSpPr txBox="1"/>
          <p:nvPr/>
        </p:nvSpPr>
        <p:spPr>
          <a:xfrm>
            <a:off x="117836" y="5332702"/>
            <a:ext cx="118909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0000"/>
                </a:solidFill>
                <a:latin typeface="Courier New"/>
                <a:cs typeface="Helvetica"/>
              </a:rPr>
              <a:t>*Note - Variable initializations are not hoisted, only variable declarations are hoisted:</a:t>
            </a:r>
          </a:p>
        </p:txBody>
      </p:sp>
      <p:sp>
        <p:nvSpPr>
          <p:cNvPr id="6" name="TextBox 5">
            <a:extLst>
              <a:ext uri="{FF2B5EF4-FFF2-40B4-BE49-F238E27FC236}">
                <a16:creationId xmlns:a16="http://schemas.microsoft.com/office/drawing/2014/main" id="{B5746BB1-CB36-4809-99D8-F59E7E0B1D7D}"/>
              </a:ext>
            </a:extLst>
          </p:cNvPr>
          <p:cNvSpPr txBox="1"/>
          <p:nvPr/>
        </p:nvSpPr>
        <p:spPr>
          <a:xfrm>
            <a:off x="258762" y="6741968"/>
            <a:ext cx="105380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00"/>
                </a:solidFill>
                <a:latin typeface="Courier New"/>
                <a:cs typeface="Helvetica"/>
              </a:rPr>
              <a:t>var</a:t>
            </a:r>
            <a:r>
              <a:rPr lang="en-US" sz="3600">
                <a:solidFill>
                  <a:srgbClr val="FFFF00"/>
                </a:solidFill>
                <a:latin typeface="Courier New"/>
              </a:rPr>
              <a:t> x; </a:t>
            </a:r>
          </a:p>
          <a:p>
            <a:r>
              <a:rPr lang="en-US" sz="3600">
                <a:solidFill>
                  <a:srgbClr val="FFFF00"/>
                </a:solidFill>
                <a:latin typeface="Courier New"/>
              </a:rPr>
              <a:t>console.log(x); </a:t>
            </a:r>
            <a:r>
              <a:rPr lang="en-US" sz="3600" i="1">
                <a:solidFill>
                  <a:srgbClr val="00B0F0"/>
                </a:solidFill>
                <a:latin typeface="Courier New"/>
                <a:cs typeface="Helvetica"/>
              </a:rPr>
              <a:t>// Outputs "undefined" since the initialization of "x" is not hoisted</a:t>
            </a:r>
            <a:endParaRPr lang="en-US" sz="3600">
              <a:solidFill>
                <a:srgbClr val="00B0F0"/>
              </a:solidFill>
              <a:latin typeface="Courier New"/>
            </a:endParaRPr>
          </a:p>
          <a:p>
            <a:r>
              <a:rPr lang="en-US" sz="3600">
                <a:solidFill>
                  <a:srgbClr val="FFFF00"/>
                </a:solidFill>
                <a:latin typeface="Courier New"/>
              </a:rPr>
              <a:t> x </a:t>
            </a:r>
            <a:r>
              <a:rPr lang="en-US" sz="3600">
                <a:solidFill>
                  <a:srgbClr val="FFFF00"/>
                </a:solidFill>
                <a:latin typeface="Courier New"/>
                <a:cs typeface="Helvetica"/>
              </a:rPr>
              <a:t>=</a:t>
            </a:r>
            <a:r>
              <a:rPr lang="en-US" sz="3600">
                <a:solidFill>
                  <a:srgbClr val="FFFF00"/>
                </a:solidFill>
                <a:latin typeface="Courier New"/>
              </a:rPr>
              <a:t> </a:t>
            </a:r>
            <a:r>
              <a:rPr lang="en-US" sz="3600">
                <a:solidFill>
                  <a:srgbClr val="FFFF00"/>
                </a:solidFill>
                <a:latin typeface="Courier New"/>
                <a:cs typeface="Helvetica"/>
              </a:rPr>
              <a:t>23</a:t>
            </a:r>
            <a:r>
              <a:rPr lang="en-US" sz="3600">
                <a:solidFill>
                  <a:srgbClr val="FFFF00"/>
                </a:solidFill>
                <a:latin typeface="Courier New"/>
              </a:rPr>
              <a:t>;</a:t>
            </a:r>
            <a:endParaRPr lang="en-US" sz="3600">
              <a:solidFill>
                <a:srgbClr val="FFFF00"/>
              </a:solidFill>
            </a:endParaRPr>
          </a:p>
        </p:txBody>
      </p:sp>
    </p:spTree>
    <p:extLst>
      <p:ext uri="{BB962C8B-B14F-4D97-AF65-F5344CB8AC3E}">
        <p14:creationId xmlns:p14="http://schemas.microsoft.com/office/powerpoint/2010/main" val="2627925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9" name="PrepBytes_Logo.png" descr="PrepBytes_Logo.png"/>
          <p:cNvPicPr/>
          <p:nvPr/>
        </p:nvPicPr>
        <p:blipFill>
          <a:blip r:embed="rId2"/>
          <a:stretch/>
        </p:blipFill>
        <p:spPr>
          <a:xfrm>
            <a:off x="10416600" y="100440"/>
            <a:ext cx="2351160" cy="613440"/>
          </a:xfrm>
          <a:prstGeom prst="rect">
            <a:avLst/>
          </a:prstGeom>
          <a:ln w="12700">
            <a:noFill/>
          </a:ln>
          <a:effectLst>
            <a:reflection stA="50000" endPos="40000" dir="5400000" sy="-100000" algn="bl" rotWithShape="0"/>
          </a:effectLst>
        </p:spPr>
      </p:pic>
      <p:sp>
        <p:nvSpPr>
          <p:cNvPr id="220" name="Hoisting"/>
          <p:cNvSpPr/>
          <p:nvPr/>
        </p:nvSpPr>
        <p:spPr>
          <a:xfrm>
            <a:off x="641880" y="821520"/>
            <a:ext cx="103341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6800" b="0" strike="noStrike" spc="-1">
                <a:solidFill>
                  <a:srgbClr val="FFFFFF"/>
                </a:solidFill>
                <a:latin typeface="Arial"/>
                <a:ea typeface="Arial"/>
              </a:rPr>
              <a:t>Conclusion : Hoisting in JS</a:t>
            </a:r>
            <a:endParaRPr lang="en-US" sz="6800" b="0" strike="noStrike" spc="-1">
              <a:latin typeface="Arial"/>
            </a:endParaRPr>
          </a:p>
        </p:txBody>
      </p:sp>
      <p:sp>
        <p:nvSpPr>
          <p:cNvPr id="221" name="Variable names can consist only of letters (a-z),(A-Z) numbers (0-9),…"/>
          <p:cNvSpPr/>
          <p:nvPr/>
        </p:nvSpPr>
        <p:spPr>
          <a:xfrm>
            <a:off x="237240" y="3135240"/>
            <a:ext cx="12286080" cy="34822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361315" indent="-221615">
              <a:lnSpc>
                <a:spcPts val="5400"/>
              </a:lnSpc>
              <a:buClr>
                <a:srgbClr val="00B0F0"/>
              </a:buClr>
              <a:buSzPct val="125000"/>
              <a:buFont typeface="Helvetica"/>
              <a:buChar char="•"/>
            </a:pPr>
            <a:r>
              <a:rPr lang="en-US" sz="2500" b="1" strike="noStrike" spc="-1">
                <a:solidFill>
                  <a:srgbClr val="00B0F0"/>
                </a:solidFill>
                <a:latin typeface="Lucida Grande"/>
                <a:ea typeface="Lucida Grande"/>
              </a:rPr>
              <a:t>It is a concept which says that you should always declare and </a:t>
            </a:r>
            <a:r>
              <a:rPr lang="en-US" sz="2500" b="1" strike="noStrike" spc="-1" err="1">
                <a:solidFill>
                  <a:srgbClr val="00B0F0"/>
                </a:solidFill>
                <a:latin typeface="Lucida Grande"/>
                <a:ea typeface="Lucida Grande"/>
              </a:rPr>
              <a:t>initialise</a:t>
            </a:r>
            <a:r>
              <a:rPr lang="en-US" sz="2500" b="1" strike="noStrike" spc="-1">
                <a:solidFill>
                  <a:srgbClr val="00B0F0"/>
                </a:solidFill>
                <a:latin typeface="Lucida Grande"/>
                <a:ea typeface="Lucida Grande"/>
              </a:rPr>
              <a:t> all the variables is JS before using them.</a:t>
            </a:r>
            <a:r>
              <a:rPr lang="en-US" sz="2500" b="1" spc="-1">
                <a:solidFill>
                  <a:srgbClr val="00B0F0"/>
                </a:solidFill>
                <a:latin typeface="Lucida Grande"/>
                <a:ea typeface="Lucida Grande"/>
              </a:rPr>
              <a:t> </a:t>
            </a:r>
            <a:endParaRPr lang="en-US" sz="2500" b="1" strike="noStrike" spc="-1">
              <a:latin typeface="Arial"/>
            </a:endParaRPr>
          </a:p>
          <a:p>
            <a:pPr marL="361315" indent="-221615">
              <a:lnSpc>
                <a:spcPts val="5400"/>
              </a:lnSpc>
              <a:buClr>
                <a:srgbClr val="00B0F0"/>
              </a:buClr>
              <a:buSzPct val="125000"/>
              <a:buFont typeface="Helvetica"/>
              <a:buChar char="•"/>
            </a:pPr>
            <a:r>
              <a:rPr lang="en-US" sz="2500" b="1" strike="noStrike" spc="-1">
                <a:solidFill>
                  <a:srgbClr val="00B0F0"/>
                </a:solidFill>
                <a:latin typeface="Lucida Grande"/>
                <a:ea typeface="Lucida Grande"/>
              </a:rPr>
              <a:t>If we will not initiate the variables (means giving or assigning the value to a variable) before using it , then it will throw errors. So to avoid such errors we should follow the concept of Hoisting in JS</a:t>
            </a:r>
            <a:endParaRPr lang="en-US" sz="2500" b="1"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2" name="PrepBytes_Logo.png" descr="PrepBytes_Logo.png"/>
          <p:cNvPicPr/>
          <p:nvPr/>
        </p:nvPicPr>
        <p:blipFill>
          <a:blip r:embed="rId2"/>
          <a:stretch/>
        </p:blipFill>
        <p:spPr>
          <a:xfrm>
            <a:off x="10203120" y="663480"/>
            <a:ext cx="2351160" cy="613440"/>
          </a:xfrm>
          <a:prstGeom prst="rect">
            <a:avLst/>
          </a:prstGeom>
          <a:ln w="12700">
            <a:noFill/>
          </a:ln>
          <a:effectLst>
            <a:reflection stA="50000" endPos="40000" dir="5400000" sy="-100000" algn="bl" rotWithShape="0"/>
          </a:effectLst>
        </p:spPr>
      </p:pic>
      <p:sp>
        <p:nvSpPr>
          <p:cNvPr id="223" name="Variables naming convention"/>
          <p:cNvSpPr/>
          <p:nvPr/>
        </p:nvSpPr>
        <p:spPr>
          <a:xfrm>
            <a:off x="502560" y="643680"/>
            <a:ext cx="78271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Variables naming convention</a:t>
            </a:r>
            <a:endParaRPr lang="en-US" sz="4800" b="0" strike="noStrike" spc="-1">
              <a:latin typeface="Arial"/>
            </a:endParaRPr>
          </a:p>
        </p:txBody>
      </p:sp>
      <p:sp>
        <p:nvSpPr>
          <p:cNvPr id="224" name="Text"/>
          <p:cNvSpPr/>
          <p:nvPr/>
        </p:nvSpPr>
        <p:spPr>
          <a:xfrm>
            <a:off x="5025240" y="4672800"/>
            <a:ext cx="140040" cy="4190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400" b="0" u="sng" strike="noStrike" spc="-1">
                <a:solidFill>
                  <a:srgbClr val="0000FF"/>
                </a:solidFill>
                <a:uFillTx/>
                <a:latin typeface="Gill Sans"/>
                <a:ea typeface="Gill Sans"/>
                <a:hlinkClick r:id="rId3"/>
              </a:rPr>
              <a:t> </a:t>
            </a:r>
            <a:endParaRPr lang="en-US" sz="2400" b="0" strike="noStrike" spc="-1">
              <a:latin typeface="Arial"/>
            </a:endParaRPr>
          </a:p>
        </p:txBody>
      </p:sp>
      <p:sp>
        <p:nvSpPr>
          <p:cNvPr id="225" name="Variable names can consist only of letters (a-z),(A-Z) numbers (0-9),…"/>
          <p:cNvSpPr/>
          <p:nvPr/>
        </p:nvSpPr>
        <p:spPr>
          <a:xfrm>
            <a:off x="358920" y="2020320"/>
            <a:ext cx="12286080" cy="69112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marL="361800" indent="-222120">
              <a:lnSpc>
                <a:spcPts val="5400"/>
              </a:lnSpc>
              <a:buClr>
                <a:srgbClr val="00B0F0"/>
              </a:buClr>
              <a:buSzPct val="125000"/>
              <a:buFont typeface="Helvetica"/>
              <a:buChar char="•"/>
            </a:pPr>
            <a:r>
              <a:rPr lang="en-US" sz="2600" b="0" strike="noStrike" spc="-1">
                <a:solidFill>
                  <a:srgbClr val="00B0F0"/>
                </a:solidFill>
                <a:latin typeface="Lucida Grande"/>
                <a:ea typeface="Lucida Grande"/>
              </a:rPr>
              <a:t>Variable names can consist only of letters (a-z),(A-Z) numbers (0-9), </a:t>
            </a:r>
            <a:endParaRPr lang="en-US" sz="2600" b="0" strike="noStrike" spc="-1">
              <a:latin typeface="Arial"/>
            </a:endParaRPr>
          </a:p>
          <a:p>
            <a:pPr>
              <a:lnSpc>
                <a:spcPts val="5400"/>
              </a:lnSpc>
              <a:tabLst>
                <a:tab pos="0" algn="l"/>
              </a:tabLst>
            </a:pPr>
            <a:r>
              <a:rPr lang="en-US" sz="2600" b="0" strike="noStrike" spc="-1">
                <a:solidFill>
                  <a:srgbClr val="00B0F0"/>
                </a:solidFill>
                <a:latin typeface="Lucida Grande"/>
                <a:ea typeface="Lucida Grande"/>
              </a:rPr>
              <a:t>   dollar sign symbols ($), and underscores (_)</a:t>
            </a:r>
            <a:endParaRPr lang="en-US" sz="2600" b="0" strike="noStrike" spc="-1">
              <a:latin typeface="Arial"/>
            </a:endParaRPr>
          </a:p>
          <a:p>
            <a:pPr marL="361800" indent="-222120">
              <a:lnSpc>
                <a:spcPts val="5400"/>
              </a:lnSpc>
              <a:buClr>
                <a:srgbClr val="00B0F0"/>
              </a:buClr>
              <a:buSzPct val="125000"/>
              <a:buFont typeface="Helvetica"/>
              <a:buChar char="•"/>
              <a:tabLst>
                <a:tab pos="0" algn="l"/>
              </a:tabLst>
            </a:pPr>
            <a:r>
              <a:rPr lang="en-US" sz="2600" b="0" strike="noStrike" spc="-1">
                <a:solidFill>
                  <a:srgbClr val="00B0F0"/>
                </a:solidFill>
                <a:latin typeface="Lucida Grande"/>
                <a:ea typeface="Lucida Grande"/>
              </a:rPr>
              <a:t>Variable names cannot contain any whitespace characters (tabs or spaces)</a:t>
            </a:r>
            <a:endParaRPr lang="en-US" sz="2600" b="0" strike="noStrike" spc="-1">
              <a:latin typeface="Arial"/>
            </a:endParaRPr>
          </a:p>
          <a:p>
            <a:pPr marL="361800" indent="-222120">
              <a:lnSpc>
                <a:spcPts val="5400"/>
              </a:lnSpc>
              <a:buClr>
                <a:srgbClr val="00B0F0"/>
              </a:buClr>
              <a:buSzPct val="125000"/>
              <a:buFont typeface="Helvetica"/>
              <a:buChar char="•"/>
              <a:tabLst>
                <a:tab pos="0" algn="l"/>
              </a:tabLst>
            </a:pPr>
            <a:r>
              <a:rPr lang="en-US" sz="2600" b="0" strike="noStrike" spc="-1">
                <a:solidFill>
                  <a:srgbClr val="00B0F0"/>
                </a:solidFill>
                <a:latin typeface="Lucida Grande"/>
                <a:ea typeface="Lucida Grande"/>
              </a:rPr>
              <a:t>A JavaScript identifier must start with a letter, underscore ( _ ), or dollar         sign ( $ )</a:t>
            </a:r>
            <a:endParaRPr lang="en-US" sz="2600" b="0" strike="noStrike" spc="-1">
              <a:latin typeface="Arial"/>
            </a:endParaRPr>
          </a:p>
          <a:p>
            <a:pPr marL="361800" indent="-222120">
              <a:lnSpc>
                <a:spcPts val="5400"/>
              </a:lnSpc>
              <a:buClr>
                <a:srgbClr val="00B0F0"/>
              </a:buClr>
              <a:buSzPct val="125000"/>
              <a:buFont typeface="Helvetica"/>
              <a:buChar char="•"/>
              <a:tabLst>
                <a:tab pos="0" algn="l"/>
              </a:tabLst>
            </a:pPr>
            <a:r>
              <a:rPr lang="en-US" sz="2600" b="0" strike="noStrike" spc="-1">
                <a:solidFill>
                  <a:srgbClr val="00B0F0"/>
                </a:solidFill>
                <a:latin typeface="Lucida Grande"/>
                <a:ea typeface="Lucida Grande"/>
              </a:rPr>
              <a:t>There are several </a:t>
            </a:r>
            <a:r>
              <a:rPr lang="en-US" sz="2600" b="0" u="sng" strike="noStrike" spc="-1">
                <a:solidFill>
                  <a:srgbClr val="0000FF"/>
                </a:solidFill>
                <a:uFillTx/>
                <a:latin typeface="Lucida Grande"/>
                <a:ea typeface="Lucida Grande"/>
                <a:hlinkClick r:id="rId4"/>
              </a:rPr>
              <a:t>reserved keywords</a:t>
            </a:r>
            <a:r>
              <a:rPr lang="en-US" sz="2600" b="0" strike="noStrike" spc="-1">
                <a:solidFill>
                  <a:srgbClr val="00B0F0"/>
                </a:solidFill>
                <a:latin typeface="Lucida Grande"/>
                <a:ea typeface="Lucida Grande"/>
              </a:rPr>
              <a:t> which cannot be used as the </a:t>
            </a:r>
            <a:endParaRPr lang="en-US" sz="2600" b="0" strike="noStrike" spc="-1">
              <a:latin typeface="Arial"/>
            </a:endParaRPr>
          </a:p>
          <a:p>
            <a:pPr>
              <a:lnSpc>
                <a:spcPts val="5400"/>
              </a:lnSpc>
              <a:tabLst>
                <a:tab pos="0" algn="l"/>
              </a:tabLst>
            </a:pPr>
            <a:r>
              <a:rPr lang="en-US" sz="2600" b="0" strike="noStrike" spc="-1">
                <a:solidFill>
                  <a:srgbClr val="00B0F0"/>
                </a:solidFill>
                <a:latin typeface="Lucida Grande"/>
                <a:ea typeface="Lucida Grande"/>
              </a:rPr>
              <a:t>   name of a variable</a:t>
            </a:r>
            <a:endParaRPr lang="en-US" sz="2600" b="0" strike="noStrike" spc="-1">
              <a:latin typeface="Arial"/>
            </a:endParaRPr>
          </a:p>
          <a:p>
            <a:pPr>
              <a:lnSpc>
                <a:spcPts val="5400"/>
              </a:lnSpc>
              <a:tabLst>
                <a:tab pos="0" algn="l"/>
              </a:tabLst>
            </a:pPr>
            <a:r>
              <a:rPr lang="en-US" sz="2600" b="0" strike="noStrike" spc="-1">
                <a:solidFill>
                  <a:srgbClr val="00B0F0"/>
                </a:solidFill>
                <a:latin typeface="Lucida Grande"/>
                <a:ea typeface="Lucida Grande"/>
              </a:rPr>
              <a:t>   Variable names are case sensitive</a:t>
            </a:r>
            <a:br/>
            <a:endParaRPr lang="en-US" sz="26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6" name="PrepBytes_Logo.png" descr="PrepBytes_Logo.png"/>
          <p:cNvPicPr/>
          <p:nvPr/>
        </p:nvPicPr>
        <p:blipFill>
          <a:blip r:embed="rId2"/>
          <a:stretch/>
        </p:blipFill>
        <p:spPr>
          <a:xfrm>
            <a:off x="10497600" y="154440"/>
            <a:ext cx="2351160" cy="613440"/>
          </a:xfrm>
          <a:prstGeom prst="rect">
            <a:avLst/>
          </a:prstGeom>
          <a:ln w="12700">
            <a:noFill/>
          </a:ln>
          <a:effectLst>
            <a:reflection stA="50000" endPos="40000" dir="5400000" sy="-100000" algn="bl" rotWithShape="0"/>
          </a:effectLst>
        </p:spPr>
      </p:pic>
      <p:pic>
        <p:nvPicPr>
          <p:cNvPr id="227" name="Picture 1" descr="Picture 1"/>
          <p:cNvPicPr/>
          <p:nvPr/>
        </p:nvPicPr>
        <p:blipFill>
          <a:blip r:embed="rId3"/>
          <a:stretch/>
        </p:blipFill>
        <p:spPr>
          <a:xfrm>
            <a:off x="2369520" y="4032360"/>
            <a:ext cx="6862680" cy="4490280"/>
          </a:xfrm>
          <a:prstGeom prst="rect">
            <a:avLst/>
          </a:prstGeom>
          <a:ln w="12700">
            <a:noFill/>
          </a:ln>
        </p:spPr>
      </p:pic>
      <p:sp>
        <p:nvSpPr>
          <p:cNvPr id="228" name="Variables naming convention"/>
          <p:cNvSpPr/>
          <p:nvPr/>
        </p:nvSpPr>
        <p:spPr>
          <a:xfrm>
            <a:off x="479880" y="374760"/>
            <a:ext cx="8660520" cy="28216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3800" b="0" strike="noStrike" spc="-1">
                <a:solidFill>
                  <a:srgbClr val="FFFFFF"/>
                </a:solidFill>
                <a:latin typeface="Arial"/>
                <a:ea typeface="Arial"/>
              </a:rPr>
              <a:t>Reserved keywords as of ECMAScript2015 - ES6</a:t>
            </a:r>
            <a:endParaRPr lang="en-US" sz="3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9" name="PrepBytes_Logo.png" descr="PrepBytes_Logo.png"/>
          <p:cNvPicPr/>
          <p:nvPr/>
        </p:nvPicPr>
        <p:blipFill>
          <a:blip r:embed="rId2"/>
          <a:stretch/>
        </p:blipFill>
        <p:spPr>
          <a:xfrm>
            <a:off x="10497600" y="411120"/>
            <a:ext cx="2351160" cy="613440"/>
          </a:xfrm>
          <a:prstGeom prst="rect">
            <a:avLst/>
          </a:prstGeom>
          <a:ln w="12700">
            <a:noFill/>
          </a:ln>
          <a:effectLst>
            <a:reflection stA="50000" endPos="40000" dir="5400000" sy="-100000" algn="bl" rotWithShape="0"/>
          </a:effectLst>
        </p:spPr>
      </p:pic>
      <p:sp>
        <p:nvSpPr>
          <p:cNvPr id="230" name="Variables naming convention"/>
          <p:cNvSpPr/>
          <p:nvPr/>
        </p:nvSpPr>
        <p:spPr>
          <a:xfrm>
            <a:off x="479880" y="1066680"/>
            <a:ext cx="837576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3800" b="0" strike="noStrike" spc="-1">
                <a:solidFill>
                  <a:srgbClr val="FFFFFF"/>
                </a:solidFill>
                <a:latin typeface="Arial"/>
                <a:ea typeface="Arial"/>
              </a:rPr>
              <a:t>Keywords reserved only in strict mode</a:t>
            </a:r>
            <a:endParaRPr lang="en-US" sz="3800" b="0" strike="noStrike" spc="-1">
              <a:latin typeface="Arial"/>
            </a:endParaRPr>
          </a:p>
        </p:txBody>
      </p:sp>
      <p:pic>
        <p:nvPicPr>
          <p:cNvPr id="231" name="Picture 2" descr="Picture 2"/>
          <p:cNvPicPr/>
          <p:nvPr/>
        </p:nvPicPr>
        <p:blipFill>
          <a:blip r:embed="rId3"/>
          <a:stretch/>
        </p:blipFill>
        <p:spPr>
          <a:xfrm>
            <a:off x="941760" y="3075120"/>
            <a:ext cx="5997960" cy="1245960"/>
          </a:xfrm>
          <a:prstGeom prst="rect">
            <a:avLst/>
          </a:prstGeom>
          <a:ln w="12700">
            <a:noFill/>
          </a:ln>
        </p:spPr>
      </p:pic>
      <p:pic>
        <p:nvPicPr>
          <p:cNvPr id="232" name="Picture 3" descr="Picture 3"/>
          <p:cNvPicPr/>
          <p:nvPr/>
        </p:nvPicPr>
        <p:blipFill>
          <a:blip r:embed="rId4"/>
          <a:stretch/>
        </p:blipFill>
        <p:spPr>
          <a:xfrm>
            <a:off x="1017720" y="5564880"/>
            <a:ext cx="1945440" cy="946080"/>
          </a:xfrm>
          <a:prstGeom prst="rect">
            <a:avLst/>
          </a:prstGeom>
          <a:ln w="12700">
            <a:noFill/>
          </a:ln>
        </p:spPr>
      </p:pic>
      <p:sp>
        <p:nvSpPr>
          <p:cNvPr id="233" name="Variables naming convention"/>
          <p:cNvSpPr/>
          <p:nvPr/>
        </p:nvSpPr>
        <p:spPr>
          <a:xfrm>
            <a:off x="-2033280" y="6125400"/>
            <a:ext cx="1126764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3800" b="0" strike="noStrike" spc="-1">
                <a:solidFill>
                  <a:srgbClr val="FFFFFF"/>
                </a:solidFill>
                <a:latin typeface="Arial"/>
                <a:ea typeface="Arial"/>
              </a:rPr>
              <a:t>Keywords reserved for future</a:t>
            </a:r>
            <a:endParaRPr lang="en-US" sz="3800" b="0" strike="noStrike" spc="-1">
              <a:latin typeface="Arial"/>
            </a:endParaRPr>
          </a:p>
        </p:txBody>
      </p:sp>
      <p:sp>
        <p:nvSpPr>
          <p:cNvPr id="234" name="Variables naming convention"/>
          <p:cNvSpPr/>
          <p:nvPr/>
        </p:nvSpPr>
        <p:spPr>
          <a:xfrm>
            <a:off x="374400" y="3877200"/>
            <a:ext cx="124866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3800" b="0" strike="noStrike" spc="-1">
                <a:solidFill>
                  <a:srgbClr val="FFFFFF"/>
                </a:solidFill>
                <a:latin typeface="Arial"/>
                <a:ea typeface="Arial"/>
              </a:rPr>
              <a:t>Keywords reserved only if it is not used in current module</a:t>
            </a:r>
            <a:endParaRPr lang="en-US" sz="3800" b="0" strike="noStrike" spc="-1">
              <a:latin typeface="Arial"/>
            </a:endParaRPr>
          </a:p>
        </p:txBody>
      </p:sp>
      <p:pic>
        <p:nvPicPr>
          <p:cNvPr id="235" name="Picture 4" descr="Picture 4"/>
          <p:cNvPicPr/>
          <p:nvPr/>
        </p:nvPicPr>
        <p:blipFill>
          <a:blip r:embed="rId5"/>
          <a:stretch/>
        </p:blipFill>
        <p:spPr>
          <a:xfrm>
            <a:off x="1296360" y="7754760"/>
            <a:ext cx="1595160" cy="766800"/>
          </a:xfrm>
          <a:prstGeom prst="rect">
            <a:avLst/>
          </a:prstGeom>
          <a:ln w="1270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9" name="PrepBytes_Logo.png 3"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30" name="Javascript is a scripting language 1"/>
          <p:cNvSpPr/>
          <p:nvPr/>
        </p:nvSpPr>
        <p:spPr>
          <a:xfrm>
            <a:off x="1433520" y="1538640"/>
            <a:ext cx="10136880" cy="6906960"/>
          </a:xfrm>
          <a:prstGeom prst="rect">
            <a:avLst/>
          </a:prstGeom>
          <a:noFill/>
          <a:ln w="12700">
            <a:noFill/>
          </a:ln>
        </p:spPr>
        <p:style>
          <a:lnRef idx="0">
            <a:scrgbClr r="0" g="0" b="0"/>
          </a:lnRef>
          <a:fillRef idx="0">
            <a:scrgbClr r="0" g="0" b="0"/>
          </a:fillRef>
          <a:effectRef idx="0">
            <a:scrgbClr r="0" g="0" b="0"/>
          </a:effectRef>
          <a:fontRef idx="minor"/>
        </p:style>
      </p:sp>
      <p:sp>
        <p:nvSpPr>
          <p:cNvPr id="131" name="Text 3"/>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32" name="alert 3"/>
          <p:cNvSpPr/>
          <p:nvPr/>
        </p:nvSpPr>
        <p:spPr>
          <a:xfrm>
            <a:off x="609120" y="372240"/>
            <a:ext cx="7620480" cy="143892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Why should you learn JS</a:t>
            </a:r>
            <a:endParaRPr lang="en-US" sz="4800" b="0" strike="noStrike" spc="-1">
              <a:latin typeface="Arial"/>
            </a:endParaRPr>
          </a:p>
        </p:txBody>
      </p:sp>
      <p:pic>
        <p:nvPicPr>
          <p:cNvPr id="133" name="Picture 132"/>
          <p:cNvPicPr/>
          <p:nvPr/>
        </p:nvPicPr>
        <p:blipFill>
          <a:blip r:embed="rId4"/>
          <a:stretch/>
        </p:blipFill>
        <p:spPr>
          <a:xfrm>
            <a:off x="3511800" y="2514600"/>
            <a:ext cx="7086600" cy="7019640"/>
          </a:xfrm>
          <a:prstGeom prst="rect">
            <a:avLst/>
          </a:prstGeom>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6" name="PrepBytes_Logo.png" descr="PrepBytes_Logo.png"/>
          <p:cNvPicPr/>
          <p:nvPr/>
        </p:nvPicPr>
        <p:blipFill>
          <a:blip r:embed="rId2"/>
          <a:stretch/>
        </p:blipFill>
        <p:spPr>
          <a:xfrm>
            <a:off x="10321920" y="343800"/>
            <a:ext cx="2351160" cy="613440"/>
          </a:xfrm>
          <a:prstGeom prst="rect">
            <a:avLst/>
          </a:prstGeom>
          <a:ln w="12700">
            <a:noFill/>
          </a:ln>
          <a:effectLst>
            <a:reflection stA="50000" endPos="40000" dir="5400000" sy="-100000" algn="bl" rotWithShape="0"/>
          </a:effectLst>
        </p:spPr>
      </p:pic>
      <p:sp>
        <p:nvSpPr>
          <p:cNvPr id="237" name="Data types"/>
          <p:cNvSpPr/>
          <p:nvPr/>
        </p:nvSpPr>
        <p:spPr>
          <a:xfrm>
            <a:off x="1200600" y="1520640"/>
            <a:ext cx="3980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Coercion</a:t>
            </a:r>
            <a:endParaRPr lang="en-US" sz="4800" b="0" strike="noStrike" spc="-1">
              <a:latin typeface="Arial"/>
            </a:endParaRPr>
          </a:p>
        </p:txBody>
      </p:sp>
      <p:sp>
        <p:nvSpPr>
          <p:cNvPr id="238" name="String…"/>
          <p:cNvSpPr/>
          <p:nvPr/>
        </p:nvSpPr>
        <p:spPr>
          <a:xfrm>
            <a:off x="713520" y="4323600"/>
            <a:ext cx="11577960" cy="16063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r>
              <a:rPr lang="en-US" sz="3400" b="0" strike="noStrike" spc="-1">
                <a:solidFill>
                  <a:srgbClr val="56C1FF"/>
                </a:solidFill>
                <a:latin typeface="Lucida Grande"/>
                <a:ea typeface="Lucida Grande"/>
              </a:rPr>
              <a:t>Type coercion is the automatic or implicit conversion </a:t>
            </a:r>
            <a:endParaRPr lang="en-US" sz="3400" b="0" strike="noStrike" spc="-1">
              <a:latin typeface="Arial"/>
            </a:endParaRPr>
          </a:p>
          <a:p>
            <a:pPr>
              <a:lnSpc>
                <a:spcPct val="150000"/>
              </a:lnSpc>
              <a:tabLst>
                <a:tab pos="0" algn="l"/>
              </a:tabLst>
            </a:pPr>
            <a:r>
              <a:rPr lang="en-US" sz="3400" b="0" strike="noStrike" spc="-1">
                <a:solidFill>
                  <a:srgbClr val="56C1FF"/>
                </a:solidFill>
                <a:latin typeface="Lucida Grande"/>
                <a:ea typeface="Lucida Grande"/>
              </a:rPr>
              <a:t>of values from one data type to another</a:t>
            </a:r>
            <a:endParaRPr lang="en-US" sz="3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6" name="PrepBytes_Logo.png" descr="PrepBytes_Logo.png"/>
          <p:cNvPicPr/>
          <p:nvPr/>
        </p:nvPicPr>
        <p:blipFill>
          <a:blip r:embed="rId2"/>
          <a:stretch/>
        </p:blipFill>
        <p:spPr>
          <a:xfrm>
            <a:off x="10321920" y="343800"/>
            <a:ext cx="2351160" cy="613440"/>
          </a:xfrm>
          <a:prstGeom prst="rect">
            <a:avLst/>
          </a:prstGeom>
          <a:ln w="12700">
            <a:noFill/>
          </a:ln>
          <a:effectLst>
            <a:reflection stA="50000" endPos="40000" dir="5400000" sy="-100000" algn="bl" rotWithShape="0"/>
          </a:effectLst>
        </p:spPr>
      </p:pic>
      <p:sp>
        <p:nvSpPr>
          <p:cNvPr id="237" name="Data types"/>
          <p:cNvSpPr/>
          <p:nvPr/>
        </p:nvSpPr>
        <p:spPr>
          <a:xfrm>
            <a:off x="1482453" y="-9421"/>
            <a:ext cx="3980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Coercion</a:t>
            </a:r>
            <a:endParaRPr lang="en-US" sz="4800" b="0" strike="noStrike" spc="-1">
              <a:latin typeface="Arial"/>
            </a:endParaRPr>
          </a:p>
        </p:txBody>
      </p:sp>
      <p:sp>
        <p:nvSpPr>
          <p:cNvPr id="238" name="String…"/>
          <p:cNvSpPr/>
          <p:nvPr/>
        </p:nvSpPr>
        <p:spPr>
          <a:xfrm>
            <a:off x="492064" y="5084286"/>
            <a:ext cx="12125160" cy="1051916"/>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tabLst>
                <a:tab pos="0" algn="l"/>
              </a:tabLst>
            </a:pPr>
            <a:endParaRPr lang="en-US" sz="2800" spc="-1">
              <a:solidFill>
                <a:srgbClr val="FFC000"/>
              </a:solidFill>
              <a:cs typeface="Arial"/>
            </a:endParaRPr>
          </a:p>
          <a:p>
            <a:pPr>
              <a:lnSpc>
                <a:spcPct val="150000"/>
              </a:lnSpc>
              <a:tabLst>
                <a:tab pos="0" algn="l"/>
              </a:tabLst>
            </a:pPr>
            <a:endParaRPr lang="en-US" sz="2800" b="0" strike="noStrike" spc="-1">
              <a:solidFill>
                <a:schemeClr val="accent1"/>
              </a:solidFill>
              <a:latin typeface="Arial"/>
            </a:endParaRPr>
          </a:p>
        </p:txBody>
      </p:sp>
      <p:pic>
        <p:nvPicPr>
          <p:cNvPr id="2" name="Picture 2" descr="Graphical user interface, text, application&#10;&#10;Description automatically generated">
            <a:extLst>
              <a:ext uri="{FF2B5EF4-FFF2-40B4-BE49-F238E27FC236}">
                <a16:creationId xmlns:a16="http://schemas.microsoft.com/office/drawing/2014/main" id="{1333C5F4-19D8-4169-AC7E-BDB6F064270C}"/>
              </a:ext>
            </a:extLst>
          </p:cNvPr>
          <p:cNvPicPr>
            <a:picLocks noChangeAspect="1"/>
          </p:cNvPicPr>
          <p:nvPr/>
        </p:nvPicPr>
        <p:blipFill>
          <a:blip r:embed="rId3"/>
          <a:stretch>
            <a:fillRect/>
          </a:stretch>
        </p:blipFill>
        <p:spPr>
          <a:xfrm>
            <a:off x="498763" y="3030917"/>
            <a:ext cx="11487110" cy="5143686"/>
          </a:xfrm>
          <a:prstGeom prst="rect">
            <a:avLst/>
          </a:prstGeom>
        </p:spPr>
      </p:pic>
    </p:spTree>
    <p:extLst>
      <p:ext uri="{BB962C8B-B14F-4D97-AF65-F5344CB8AC3E}">
        <p14:creationId xmlns:p14="http://schemas.microsoft.com/office/powerpoint/2010/main" val="4291947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6" name="PrepBytes_Logo.png" descr="PrepBytes_Logo.png"/>
          <p:cNvPicPr/>
          <p:nvPr/>
        </p:nvPicPr>
        <p:blipFill>
          <a:blip r:embed="rId2"/>
          <a:stretch/>
        </p:blipFill>
        <p:spPr>
          <a:xfrm>
            <a:off x="10321920" y="343800"/>
            <a:ext cx="2351160" cy="613440"/>
          </a:xfrm>
          <a:prstGeom prst="rect">
            <a:avLst/>
          </a:prstGeom>
          <a:ln w="12700">
            <a:noFill/>
          </a:ln>
          <a:effectLst>
            <a:reflection stA="50000" endPos="40000" dir="5400000" sy="-100000" algn="bl" rotWithShape="0"/>
          </a:effectLst>
        </p:spPr>
      </p:pic>
      <p:sp>
        <p:nvSpPr>
          <p:cNvPr id="237" name="Data types"/>
          <p:cNvSpPr/>
          <p:nvPr/>
        </p:nvSpPr>
        <p:spPr>
          <a:xfrm>
            <a:off x="1482453" y="-9421"/>
            <a:ext cx="3980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Coercion</a:t>
            </a:r>
            <a:endParaRPr lang="en-US" sz="4800" b="0" strike="noStrike" spc="-1">
              <a:latin typeface="Arial"/>
            </a:endParaRPr>
          </a:p>
        </p:txBody>
      </p:sp>
      <p:sp>
        <p:nvSpPr>
          <p:cNvPr id="238" name="String…"/>
          <p:cNvSpPr/>
          <p:nvPr/>
        </p:nvSpPr>
        <p:spPr>
          <a:xfrm>
            <a:off x="492064" y="5084286"/>
            <a:ext cx="12125160" cy="1051916"/>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tabLst>
                <a:tab pos="0" algn="l"/>
              </a:tabLst>
            </a:pPr>
            <a:endParaRPr lang="en-US" sz="2800" spc="-1">
              <a:solidFill>
                <a:srgbClr val="FFC000"/>
              </a:solidFill>
              <a:cs typeface="Arial"/>
            </a:endParaRPr>
          </a:p>
          <a:p>
            <a:pPr>
              <a:lnSpc>
                <a:spcPct val="150000"/>
              </a:lnSpc>
              <a:tabLst>
                <a:tab pos="0" algn="l"/>
              </a:tabLst>
            </a:pPr>
            <a:endParaRPr lang="en-US" sz="2800" b="0" strike="noStrike" spc="-1">
              <a:solidFill>
                <a:schemeClr val="accent1"/>
              </a:solidFill>
              <a:latin typeface="Arial"/>
            </a:endParaRPr>
          </a:p>
        </p:txBody>
      </p:sp>
      <p:pic>
        <p:nvPicPr>
          <p:cNvPr id="3" name="Picture 3" descr="Graphical user interface, text&#10;&#10;Description automatically generated">
            <a:extLst>
              <a:ext uri="{FF2B5EF4-FFF2-40B4-BE49-F238E27FC236}">
                <a16:creationId xmlns:a16="http://schemas.microsoft.com/office/drawing/2014/main" id="{F8145BFA-E020-4B1E-B8A0-83548AE7F640}"/>
              </a:ext>
            </a:extLst>
          </p:cNvPr>
          <p:cNvPicPr>
            <a:picLocks noChangeAspect="1"/>
          </p:cNvPicPr>
          <p:nvPr/>
        </p:nvPicPr>
        <p:blipFill>
          <a:blip r:embed="rId3"/>
          <a:stretch>
            <a:fillRect/>
          </a:stretch>
        </p:blipFill>
        <p:spPr>
          <a:xfrm>
            <a:off x="1404720" y="2012730"/>
            <a:ext cx="10053351" cy="7224377"/>
          </a:xfrm>
          <a:prstGeom prst="rect">
            <a:avLst/>
          </a:prstGeom>
        </p:spPr>
      </p:pic>
    </p:spTree>
    <p:extLst>
      <p:ext uri="{BB962C8B-B14F-4D97-AF65-F5344CB8AC3E}">
        <p14:creationId xmlns:p14="http://schemas.microsoft.com/office/powerpoint/2010/main" val="752903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6" name="PrepBytes_Logo.png" descr="PrepBytes_Logo.png"/>
          <p:cNvPicPr/>
          <p:nvPr/>
        </p:nvPicPr>
        <p:blipFill>
          <a:blip r:embed="rId2"/>
          <a:stretch/>
        </p:blipFill>
        <p:spPr>
          <a:xfrm>
            <a:off x="10321920" y="343800"/>
            <a:ext cx="2351160" cy="613440"/>
          </a:xfrm>
          <a:prstGeom prst="rect">
            <a:avLst/>
          </a:prstGeom>
          <a:ln w="12700">
            <a:noFill/>
          </a:ln>
          <a:effectLst>
            <a:reflection stA="50000" endPos="40000" dir="5400000" sy="-100000" algn="bl" rotWithShape="0"/>
          </a:effectLst>
        </p:spPr>
      </p:pic>
      <p:sp>
        <p:nvSpPr>
          <p:cNvPr id="237" name="Data types"/>
          <p:cNvSpPr/>
          <p:nvPr/>
        </p:nvSpPr>
        <p:spPr>
          <a:xfrm>
            <a:off x="1482453" y="-9421"/>
            <a:ext cx="3980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Coercion</a:t>
            </a:r>
            <a:endParaRPr lang="en-US" sz="4800" b="0" strike="noStrike" spc="-1">
              <a:latin typeface="Arial"/>
            </a:endParaRPr>
          </a:p>
        </p:txBody>
      </p:sp>
      <p:sp>
        <p:nvSpPr>
          <p:cNvPr id="238" name="String…"/>
          <p:cNvSpPr/>
          <p:nvPr/>
        </p:nvSpPr>
        <p:spPr>
          <a:xfrm>
            <a:off x="492064" y="5084286"/>
            <a:ext cx="12125160" cy="1051916"/>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tabLst>
                <a:tab pos="0" algn="l"/>
              </a:tabLst>
            </a:pPr>
            <a:endParaRPr lang="en-US" sz="2800" spc="-1">
              <a:solidFill>
                <a:srgbClr val="FFC000"/>
              </a:solidFill>
              <a:cs typeface="Arial"/>
            </a:endParaRPr>
          </a:p>
          <a:p>
            <a:pPr>
              <a:lnSpc>
                <a:spcPct val="150000"/>
              </a:lnSpc>
              <a:tabLst>
                <a:tab pos="0" algn="l"/>
              </a:tabLst>
            </a:pPr>
            <a:endParaRPr lang="en-US" sz="2800" b="0" strike="noStrike" spc="-1">
              <a:solidFill>
                <a:schemeClr val="accent1"/>
              </a:solidFill>
              <a:latin typeface="Arial"/>
            </a:endParaRPr>
          </a:p>
        </p:txBody>
      </p:sp>
      <p:pic>
        <p:nvPicPr>
          <p:cNvPr id="2" name="Picture 3" descr="Graphical user interface, text, application&#10;&#10;Description automatically generated">
            <a:extLst>
              <a:ext uri="{FF2B5EF4-FFF2-40B4-BE49-F238E27FC236}">
                <a16:creationId xmlns:a16="http://schemas.microsoft.com/office/drawing/2014/main" id="{935028F4-76DC-4C55-904B-C3771A340C51}"/>
              </a:ext>
            </a:extLst>
          </p:cNvPr>
          <p:cNvPicPr>
            <a:picLocks noChangeAspect="1"/>
          </p:cNvPicPr>
          <p:nvPr/>
        </p:nvPicPr>
        <p:blipFill>
          <a:blip r:embed="rId3"/>
          <a:stretch>
            <a:fillRect/>
          </a:stretch>
        </p:blipFill>
        <p:spPr>
          <a:xfrm>
            <a:off x="1203397" y="2071323"/>
            <a:ext cx="10739940" cy="6824844"/>
          </a:xfrm>
          <a:prstGeom prst="rect">
            <a:avLst/>
          </a:prstGeom>
        </p:spPr>
      </p:pic>
    </p:spTree>
    <p:extLst>
      <p:ext uri="{BB962C8B-B14F-4D97-AF65-F5344CB8AC3E}">
        <p14:creationId xmlns:p14="http://schemas.microsoft.com/office/powerpoint/2010/main" val="2643307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6" name="PrepBytes_Logo.png" descr="PrepBytes_Logo.png"/>
          <p:cNvPicPr/>
          <p:nvPr/>
        </p:nvPicPr>
        <p:blipFill>
          <a:blip r:embed="rId2"/>
          <a:stretch/>
        </p:blipFill>
        <p:spPr>
          <a:xfrm>
            <a:off x="10321920" y="343800"/>
            <a:ext cx="2351160" cy="613440"/>
          </a:xfrm>
          <a:prstGeom prst="rect">
            <a:avLst/>
          </a:prstGeom>
          <a:ln w="12700">
            <a:noFill/>
          </a:ln>
          <a:effectLst>
            <a:reflection stA="50000" endPos="40000" dir="5400000" sy="-100000" algn="bl" rotWithShape="0"/>
          </a:effectLst>
        </p:spPr>
      </p:pic>
      <p:sp>
        <p:nvSpPr>
          <p:cNvPr id="237" name="Data types"/>
          <p:cNvSpPr/>
          <p:nvPr/>
        </p:nvSpPr>
        <p:spPr>
          <a:xfrm>
            <a:off x="1482453" y="-9421"/>
            <a:ext cx="39805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Type Coercion</a:t>
            </a:r>
            <a:endParaRPr lang="en-US" sz="4800" b="0" strike="noStrike" spc="-1">
              <a:latin typeface="Arial"/>
            </a:endParaRPr>
          </a:p>
        </p:txBody>
      </p:sp>
      <p:sp>
        <p:nvSpPr>
          <p:cNvPr id="238" name="String…"/>
          <p:cNvSpPr/>
          <p:nvPr/>
        </p:nvSpPr>
        <p:spPr>
          <a:xfrm>
            <a:off x="492064" y="5084286"/>
            <a:ext cx="12125160" cy="1051916"/>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tabLst>
                <a:tab pos="0" algn="l"/>
              </a:tabLst>
            </a:pPr>
            <a:endParaRPr lang="en-US" sz="2800" spc="-1">
              <a:solidFill>
                <a:srgbClr val="FFC000"/>
              </a:solidFill>
              <a:cs typeface="Arial"/>
            </a:endParaRPr>
          </a:p>
          <a:p>
            <a:pPr>
              <a:lnSpc>
                <a:spcPct val="150000"/>
              </a:lnSpc>
              <a:tabLst>
                <a:tab pos="0" algn="l"/>
              </a:tabLst>
            </a:pPr>
            <a:endParaRPr lang="en-US" sz="2800" b="0" strike="noStrike" spc="-1">
              <a:solidFill>
                <a:schemeClr val="accent1"/>
              </a:solidFill>
              <a:latin typeface="Arial"/>
            </a:endParaRPr>
          </a:p>
        </p:txBody>
      </p:sp>
      <p:pic>
        <p:nvPicPr>
          <p:cNvPr id="3" name="Picture 3" descr="Text&#10;&#10;Description automatically generated">
            <a:extLst>
              <a:ext uri="{FF2B5EF4-FFF2-40B4-BE49-F238E27FC236}">
                <a16:creationId xmlns:a16="http://schemas.microsoft.com/office/drawing/2014/main" id="{DBE1A064-1BE3-4727-B914-2692C2476255}"/>
              </a:ext>
            </a:extLst>
          </p:cNvPr>
          <p:cNvPicPr>
            <a:picLocks noChangeAspect="1"/>
          </p:cNvPicPr>
          <p:nvPr/>
        </p:nvPicPr>
        <p:blipFill>
          <a:blip r:embed="rId3"/>
          <a:stretch>
            <a:fillRect/>
          </a:stretch>
        </p:blipFill>
        <p:spPr>
          <a:xfrm>
            <a:off x="861146" y="2510649"/>
            <a:ext cx="10941878" cy="6347859"/>
          </a:xfrm>
          <a:prstGeom prst="rect">
            <a:avLst/>
          </a:prstGeom>
        </p:spPr>
      </p:pic>
    </p:spTree>
    <p:extLst>
      <p:ext uri="{BB962C8B-B14F-4D97-AF65-F5344CB8AC3E}">
        <p14:creationId xmlns:p14="http://schemas.microsoft.com/office/powerpoint/2010/main" val="1105823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9" name="PrepBytes_Logo.png" descr="PrepBytes_Logo.png"/>
          <p:cNvPicPr/>
          <p:nvPr/>
        </p:nvPicPr>
        <p:blipFill>
          <a:blip r:embed="rId2"/>
          <a:stretch/>
        </p:blipFill>
        <p:spPr>
          <a:xfrm>
            <a:off x="10200240" y="235800"/>
            <a:ext cx="2351160" cy="613440"/>
          </a:xfrm>
          <a:prstGeom prst="rect">
            <a:avLst/>
          </a:prstGeom>
          <a:ln w="12700">
            <a:noFill/>
          </a:ln>
          <a:effectLst>
            <a:reflection stA="50000" endPos="40000" dir="5400000" sy="-100000" algn="bl" rotWithShape="0"/>
          </a:effectLst>
        </p:spPr>
      </p:pic>
      <p:sp>
        <p:nvSpPr>
          <p:cNvPr id="240" name="Operators"/>
          <p:cNvSpPr/>
          <p:nvPr/>
        </p:nvSpPr>
        <p:spPr>
          <a:xfrm>
            <a:off x="1219680" y="1511280"/>
            <a:ext cx="27612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Operators</a:t>
            </a:r>
            <a:endParaRPr lang="en-US" sz="4800" b="0" strike="noStrike" spc="-1">
              <a:latin typeface="Arial"/>
            </a:endParaRPr>
          </a:p>
        </p:txBody>
      </p:sp>
      <p:sp>
        <p:nvSpPr>
          <p:cNvPr id="241" name="Arithmetic Operators…"/>
          <p:cNvSpPr/>
          <p:nvPr/>
        </p:nvSpPr>
        <p:spPr>
          <a:xfrm>
            <a:off x="1192680" y="3718440"/>
            <a:ext cx="7126200" cy="3521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Arithmetic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Comparison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Bitwise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Increment,Decrement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Logical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Ternary Operators</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Comma Operator</a:t>
            </a:r>
            <a:endParaRPr lang="en-US" sz="32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2"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3" name="Arithmetic Operators"/>
          <p:cNvSpPr/>
          <p:nvPr/>
        </p:nvSpPr>
        <p:spPr>
          <a:xfrm>
            <a:off x="628200" y="1982520"/>
            <a:ext cx="5638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Arithmetic Operators</a:t>
            </a:r>
            <a:endParaRPr lang="en-US" sz="4800" b="0" strike="noStrike" spc="-1">
              <a:latin typeface="Arial"/>
            </a:endParaRPr>
          </a:p>
        </p:txBody>
      </p:sp>
      <p:sp>
        <p:nvSpPr>
          <p:cNvPr id="244" name="%, ++, - - ,- , +,/, **"/>
          <p:cNvSpPr/>
          <p:nvPr/>
        </p:nvSpPr>
        <p:spPr>
          <a:xfrm>
            <a:off x="1066320" y="4996800"/>
            <a:ext cx="322452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 , +,/, * </a:t>
            </a:r>
            <a:endParaRPr lang="en-US" sz="32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2"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3" name="Arithmetic Operators"/>
          <p:cNvSpPr/>
          <p:nvPr/>
        </p:nvSpPr>
        <p:spPr>
          <a:xfrm>
            <a:off x="628200" y="512856"/>
            <a:ext cx="5638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Arithmetic Operators</a:t>
            </a:r>
            <a:endParaRPr lang="en-US" sz="4800" b="0" strike="noStrike" spc="-1">
              <a:latin typeface="Arial"/>
            </a:endParaRPr>
          </a:p>
        </p:txBody>
      </p:sp>
      <p:sp>
        <p:nvSpPr>
          <p:cNvPr id="4" name="TextBox 3">
            <a:extLst>
              <a:ext uri="{FF2B5EF4-FFF2-40B4-BE49-F238E27FC236}">
                <a16:creationId xmlns:a16="http://schemas.microsoft.com/office/drawing/2014/main" id="{AF7811EF-D18C-4E47-94C8-601EE3AC5C51}"/>
              </a:ext>
            </a:extLst>
          </p:cNvPr>
          <p:cNvSpPr txBox="1"/>
          <p:nvPr/>
        </p:nvSpPr>
        <p:spPr>
          <a:xfrm>
            <a:off x="3619152" y="3640906"/>
            <a:ext cx="591362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solidFill>
                <a:srgbClr val="FFC000"/>
              </a:solidFill>
              <a:latin typeface="Consolas"/>
            </a:endParaRPr>
          </a:p>
          <a:p>
            <a:endParaRPr lang="en-US">
              <a:solidFill>
                <a:srgbClr val="BFBDB6"/>
              </a:solidFill>
              <a:latin typeface="Consolas"/>
            </a:endParaRPr>
          </a:p>
        </p:txBody>
      </p:sp>
      <p:pic>
        <p:nvPicPr>
          <p:cNvPr id="5" name="Picture 5" descr="Text&#10;&#10;Description automatically generated">
            <a:extLst>
              <a:ext uri="{FF2B5EF4-FFF2-40B4-BE49-F238E27FC236}">
                <a16:creationId xmlns:a16="http://schemas.microsoft.com/office/drawing/2014/main" id="{89AF9C31-FC83-4657-A392-2F07FBBE9240}"/>
              </a:ext>
            </a:extLst>
          </p:cNvPr>
          <p:cNvPicPr>
            <a:picLocks noChangeAspect="1"/>
          </p:cNvPicPr>
          <p:nvPr/>
        </p:nvPicPr>
        <p:blipFill>
          <a:blip r:embed="rId3"/>
          <a:stretch>
            <a:fillRect/>
          </a:stretch>
        </p:blipFill>
        <p:spPr>
          <a:xfrm>
            <a:off x="3432031" y="2902527"/>
            <a:ext cx="5202700" cy="4835406"/>
          </a:xfrm>
          <a:prstGeom prst="rect">
            <a:avLst/>
          </a:prstGeom>
        </p:spPr>
      </p:pic>
    </p:spTree>
    <p:extLst>
      <p:ext uri="{BB962C8B-B14F-4D97-AF65-F5344CB8AC3E}">
        <p14:creationId xmlns:p14="http://schemas.microsoft.com/office/powerpoint/2010/main" val="3322240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6" name="Arithmetic Operators"/>
          <p:cNvSpPr/>
          <p:nvPr/>
        </p:nvSpPr>
        <p:spPr>
          <a:xfrm>
            <a:off x="340560" y="1982520"/>
            <a:ext cx="6213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Comparison Operators</a:t>
            </a:r>
            <a:endParaRPr lang="en-US" sz="4800" b="0" strike="noStrike" spc="-1">
              <a:latin typeface="Arial"/>
            </a:endParaRPr>
          </a:p>
        </p:txBody>
      </p:sp>
      <p:sp>
        <p:nvSpPr>
          <p:cNvPr id="247" name="%, ++, - - ,- , +,/, **"/>
          <p:cNvSpPr/>
          <p:nvPr/>
        </p:nvSpPr>
        <p:spPr>
          <a:xfrm>
            <a:off x="1066680" y="4996800"/>
            <a:ext cx="736992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 ===, !=, !==, &gt;, &lt;, &gt;=, &lt;=</a:t>
            </a:r>
            <a:endParaRPr lang="en-US" sz="32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6" name="Arithmetic Operators"/>
          <p:cNvSpPr/>
          <p:nvPr/>
        </p:nvSpPr>
        <p:spPr>
          <a:xfrm>
            <a:off x="340560" y="573253"/>
            <a:ext cx="6213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Comparison Operators</a:t>
            </a:r>
            <a:endParaRPr lang="en-US" sz="4800" b="0" strike="noStrike" spc="-1">
              <a:latin typeface="Arial"/>
            </a:endParaRPr>
          </a:p>
        </p:txBody>
      </p:sp>
      <p:pic>
        <p:nvPicPr>
          <p:cNvPr id="2" name="Picture 2">
            <a:extLst>
              <a:ext uri="{FF2B5EF4-FFF2-40B4-BE49-F238E27FC236}">
                <a16:creationId xmlns:a16="http://schemas.microsoft.com/office/drawing/2014/main" id="{E3D04704-0FD5-4034-AA15-85D9B7E6DF07}"/>
              </a:ext>
            </a:extLst>
          </p:cNvPr>
          <p:cNvPicPr>
            <a:picLocks noChangeAspect="1"/>
          </p:cNvPicPr>
          <p:nvPr/>
        </p:nvPicPr>
        <p:blipFill>
          <a:blip r:embed="rId3"/>
          <a:stretch>
            <a:fillRect/>
          </a:stretch>
        </p:blipFill>
        <p:spPr>
          <a:xfrm>
            <a:off x="780617" y="3714787"/>
            <a:ext cx="10780327" cy="4357757"/>
          </a:xfrm>
          <a:prstGeom prst="rect">
            <a:avLst/>
          </a:prstGeom>
        </p:spPr>
      </p:pic>
    </p:spTree>
    <p:extLst>
      <p:ext uri="{BB962C8B-B14F-4D97-AF65-F5344CB8AC3E}">
        <p14:creationId xmlns:p14="http://schemas.microsoft.com/office/powerpoint/2010/main" val="392544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4" name="PrepBytes_Logo.png" descr="PrepBytes_Logo.png"/>
          <p:cNvPicPr/>
          <p:nvPr/>
        </p:nvPicPr>
        <p:blipFill>
          <a:blip r:embed="rId2"/>
          <a:stretch/>
        </p:blipFill>
        <p:spPr>
          <a:xfrm>
            <a:off x="10173240" y="289800"/>
            <a:ext cx="2351160" cy="613440"/>
          </a:xfrm>
          <a:prstGeom prst="rect">
            <a:avLst/>
          </a:prstGeom>
          <a:ln w="12700">
            <a:noFill/>
          </a:ln>
          <a:effectLst>
            <a:reflection stA="50000" endPos="40000" dir="5400000" sy="-100000" algn="bl" rotWithShape="0"/>
          </a:effectLst>
        </p:spPr>
      </p:pic>
      <p:sp>
        <p:nvSpPr>
          <p:cNvPr id="135"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graphicFrame>
        <p:nvGraphicFramePr>
          <p:cNvPr id="136" name="Table"/>
          <p:cNvGraphicFramePr/>
          <p:nvPr/>
        </p:nvGraphicFramePr>
        <p:xfrm>
          <a:off x="1575000" y="1532520"/>
          <a:ext cx="10476000" cy="6527880"/>
        </p:xfrm>
        <a:graphic>
          <a:graphicData uri="http://schemas.openxmlformats.org/drawingml/2006/table">
            <a:tbl>
              <a:tblPr/>
              <a:tblGrid>
                <a:gridCol w="5238000">
                  <a:extLst>
                    <a:ext uri="{9D8B030D-6E8A-4147-A177-3AD203B41FA5}">
                      <a16:colId xmlns:a16="http://schemas.microsoft.com/office/drawing/2014/main" val="20000"/>
                    </a:ext>
                  </a:extLst>
                </a:gridCol>
                <a:gridCol w="5238000">
                  <a:extLst>
                    <a:ext uri="{9D8B030D-6E8A-4147-A177-3AD203B41FA5}">
                      <a16:colId xmlns:a16="http://schemas.microsoft.com/office/drawing/2014/main" val="20001"/>
                    </a:ext>
                  </a:extLst>
                </a:gridCol>
              </a:tblGrid>
              <a:tr h="917640">
                <a:tc>
                  <a:txBody>
                    <a:bodyPr/>
                    <a:lstStyle/>
                    <a:p>
                      <a:pPr algn="ctr">
                        <a:lnSpc>
                          <a:spcPct val="100000"/>
                        </a:lnSpc>
                        <a:tabLst>
                          <a:tab pos="0" algn="l"/>
                        </a:tabLst>
                      </a:pPr>
                      <a:r>
                        <a:rPr lang="en-US" sz="2200" b="1" strike="noStrike" spc="-1">
                          <a:solidFill>
                            <a:srgbClr val="FFFFFF"/>
                          </a:solidFill>
                          <a:latin typeface="Helvetica Neue Medium"/>
                          <a:ea typeface="Helvetica Neue Medium"/>
                        </a:rPr>
                        <a:t>COMPILER</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solidFill>
                      <a:srgbClr val="032650"/>
                    </a:solidFill>
                  </a:tcPr>
                </a:tc>
                <a:tc>
                  <a:txBody>
                    <a:bodyPr/>
                    <a:lstStyle/>
                    <a:p>
                      <a:pPr algn="ctr">
                        <a:lnSpc>
                          <a:spcPct val="100000"/>
                        </a:lnSpc>
                        <a:tabLst>
                          <a:tab pos="0" algn="l"/>
                        </a:tabLst>
                      </a:pPr>
                      <a:r>
                        <a:rPr lang="en-US" sz="2200" b="1" strike="noStrike" spc="-1">
                          <a:solidFill>
                            <a:srgbClr val="FFFFFF"/>
                          </a:solidFill>
                          <a:latin typeface="Helvetica Neue Medium"/>
                          <a:ea typeface="Helvetica Neue Medium"/>
                        </a:rPr>
                        <a:t>INTERPRETER</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solidFill>
                      <a:srgbClr val="032650"/>
                    </a:solidFill>
                  </a:tcPr>
                </a:tc>
                <a:extLst>
                  <a:ext uri="{0D108BD9-81ED-4DB2-BD59-A6C34878D82A}">
                    <a16:rowId xmlns:a16="http://schemas.microsoft.com/office/drawing/2014/main" val="10000"/>
                  </a:ext>
                </a:extLst>
              </a:tr>
              <a:tr h="917640">
                <a:tc>
                  <a:txBody>
                    <a:bodyPr/>
                    <a:lstStyle/>
                    <a:p>
                      <a:pPr algn="ctr">
                        <a:lnSpc>
                          <a:spcPct val="100000"/>
                        </a:lnSpc>
                        <a:tabLst>
                          <a:tab pos="0" algn="l"/>
                        </a:tabLst>
                      </a:pPr>
                      <a:r>
                        <a:rPr lang="en-US" sz="2200" b="0" strike="noStrike" spc="-1">
                          <a:solidFill>
                            <a:srgbClr val="00A2FF"/>
                          </a:solidFill>
                          <a:latin typeface="Helvetica Neue"/>
                          <a:ea typeface="Helvetica Neue"/>
                        </a:rPr>
                        <a:t>It takes an entire program at a time.</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a:ea typeface="Helvetica Neue"/>
                        </a:rPr>
                        <a:t>It takes a single line of a code at a time.</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1"/>
                  </a:ext>
                </a:extLst>
              </a:tr>
              <a:tr h="917640">
                <a:tc>
                  <a:txBody>
                    <a:bodyPr/>
                    <a:lstStyle/>
                    <a:p>
                      <a:pPr algn="ctr">
                        <a:lnSpc>
                          <a:spcPct val="100000"/>
                        </a:lnSpc>
                        <a:tabLst>
                          <a:tab pos="0" algn="l"/>
                        </a:tabLst>
                      </a:pPr>
                      <a:r>
                        <a:rPr lang="en-US" sz="2200" b="0" strike="noStrike" spc="-1">
                          <a:solidFill>
                            <a:srgbClr val="00A2FF"/>
                          </a:solidFill>
                          <a:latin typeface="Helvetica Neue"/>
                          <a:ea typeface="Helvetica Neue"/>
                        </a:rPr>
                        <a:t>Compilation is done before execution</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a:ea typeface="Helvetica Neue"/>
                        </a:rPr>
                        <a:t>Compilation and Execution takes place simultaneously.</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2"/>
                  </a:ext>
                </a:extLst>
              </a:tr>
              <a:tr h="1463400">
                <a:tc>
                  <a:txBody>
                    <a:bodyPr/>
                    <a:lstStyle/>
                    <a:p>
                      <a:pPr algn="ctr">
                        <a:lnSpc>
                          <a:spcPct val="100000"/>
                        </a:lnSpc>
                        <a:tabLst>
                          <a:tab pos="0" algn="l"/>
                        </a:tabLst>
                      </a:pPr>
                      <a:r>
                        <a:rPr lang="en-US" sz="2200" b="0" strike="noStrike" spc="-1">
                          <a:solidFill>
                            <a:srgbClr val="00A2FF"/>
                          </a:solidFill>
                          <a:latin typeface="Helvetica Neue"/>
                          <a:ea typeface="Helvetica Neue"/>
                        </a:rPr>
                        <a:t>Faster because it translates the complete code at one go. </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a:ea typeface="Helvetica Neue"/>
                        </a:rPr>
                        <a:t>Slower because it translates each line and then execution happens which at last takes more time than compiler</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3"/>
                  </a:ext>
                </a:extLst>
              </a:tr>
              <a:tr h="772200">
                <a:tc>
                  <a:txBody>
                    <a:bodyPr/>
                    <a:lstStyle/>
                    <a:p>
                      <a:pPr algn="ctr">
                        <a:lnSpc>
                          <a:spcPct val="100000"/>
                        </a:lnSpc>
                        <a:tabLst>
                          <a:tab pos="0" algn="l"/>
                        </a:tabLst>
                      </a:pPr>
                      <a:r>
                        <a:rPr lang="en-US" sz="2200" b="0" strike="noStrike" spc="-1">
                          <a:solidFill>
                            <a:srgbClr val="00A2FF"/>
                          </a:solidFill>
                          <a:latin typeface="Helvetica Neue"/>
                          <a:ea typeface="Helvetica Neue"/>
                        </a:rPr>
                        <a:t>It requires memory because it create object code</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a:ea typeface="Helvetica Neue"/>
                        </a:rPr>
                        <a:t>It does not require any memory.</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4"/>
                  </a:ext>
                </a:extLst>
              </a:tr>
              <a:tr h="772200">
                <a:tc>
                  <a:txBody>
                    <a:bodyPr/>
                    <a:lstStyle/>
                    <a:p>
                      <a:pPr algn="ctr">
                        <a:lnSpc>
                          <a:spcPct val="100000"/>
                        </a:lnSpc>
                        <a:tabLst>
                          <a:tab pos="0" algn="l"/>
                        </a:tabLst>
                      </a:pPr>
                      <a:r>
                        <a:rPr lang="en-US" sz="2200" b="0" strike="noStrike" spc="-1">
                          <a:solidFill>
                            <a:srgbClr val="00A2FF"/>
                          </a:solidFill>
                          <a:latin typeface="Helvetica Neue"/>
                          <a:ea typeface="Helvetica Neue"/>
                        </a:rPr>
                        <a:t>Display all errors at the last.</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a:ea typeface="Helvetica Neue"/>
                        </a:rPr>
                        <a:t>Display errors after each line if exists.</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5"/>
                  </a:ext>
                </a:extLst>
              </a:tr>
              <a:tr h="767160">
                <a:tc>
                  <a:txBody>
                    <a:bodyPr/>
                    <a:lstStyle/>
                    <a:p>
                      <a:pPr algn="ctr">
                        <a:lnSpc>
                          <a:spcPct val="100000"/>
                        </a:lnSpc>
                        <a:tabLst>
                          <a:tab pos="0" algn="l"/>
                        </a:tabLst>
                      </a:pPr>
                      <a:r>
                        <a:rPr lang="en-US" sz="2200" b="0" strike="noStrike" spc="-1">
                          <a:solidFill>
                            <a:srgbClr val="00A2FF"/>
                          </a:solidFill>
                          <a:latin typeface="Helvetica Neue Medium"/>
                          <a:ea typeface="Helvetica Neue Medium"/>
                        </a:rPr>
                        <a:t>C, C++</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tc>
                  <a:txBody>
                    <a:bodyPr/>
                    <a:lstStyle/>
                    <a:p>
                      <a:pPr algn="ctr">
                        <a:lnSpc>
                          <a:spcPct val="100000"/>
                        </a:lnSpc>
                        <a:tabLst>
                          <a:tab pos="0" algn="l"/>
                        </a:tabLst>
                      </a:pPr>
                      <a:r>
                        <a:rPr lang="en-US" sz="2200" b="0" strike="noStrike" spc="-1">
                          <a:solidFill>
                            <a:srgbClr val="00A2FF"/>
                          </a:solidFill>
                          <a:latin typeface="Helvetica Neue Medium"/>
                          <a:ea typeface="Helvetica Neue Medium"/>
                        </a:rPr>
                        <a:t>Python, PHPD</a:t>
                      </a:r>
                      <a:endParaRPr lang="en-US" sz="2200" b="0" strike="noStrike" spc="-1">
                        <a:latin typeface="Arial"/>
                      </a:endParaRPr>
                    </a:p>
                  </a:txBody>
                  <a:tcPr marL="50760" marR="50760" anchor="ctr">
                    <a:lnL w="12240">
                      <a:solidFill>
                        <a:srgbClr val="D6D6D6"/>
                      </a:solidFill>
                    </a:lnL>
                    <a:lnR w="12240">
                      <a:solidFill>
                        <a:srgbClr val="D6D6D6"/>
                      </a:solidFill>
                    </a:lnR>
                    <a:lnT w="12240">
                      <a:solidFill>
                        <a:srgbClr val="D6D6D6"/>
                      </a:solidFill>
                    </a:lnT>
                    <a:lnB w="12240">
                      <a:solidFill>
                        <a:srgbClr val="D6D6D6"/>
                      </a:solidFill>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6" name="Arithmetic Operators"/>
          <p:cNvSpPr/>
          <p:nvPr/>
        </p:nvSpPr>
        <p:spPr>
          <a:xfrm>
            <a:off x="1964229" y="670496"/>
            <a:ext cx="2965901"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 Operators</a:t>
            </a:r>
            <a:endParaRPr lang="en-US" sz="4800" b="0" strike="noStrike" spc="-1">
              <a:latin typeface="Arial"/>
            </a:endParaRPr>
          </a:p>
        </p:txBody>
      </p:sp>
      <p:pic>
        <p:nvPicPr>
          <p:cNvPr id="3" name="Picture 3">
            <a:extLst>
              <a:ext uri="{FF2B5EF4-FFF2-40B4-BE49-F238E27FC236}">
                <a16:creationId xmlns:a16="http://schemas.microsoft.com/office/drawing/2014/main" id="{9E53F40F-8A33-4D2C-AD87-900287CFF169}"/>
              </a:ext>
            </a:extLst>
          </p:cNvPr>
          <p:cNvPicPr>
            <a:picLocks noChangeAspect="1"/>
          </p:cNvPicPr>
          <p:nvPr/>
        </p:nvPicPr>
        <p:blipFill>
          <a:blip r:embed="rId3"/>
          <a:stretch>
            <a:fillRect/>
          </a:stretch>
        </p:blipFill>
        <p:spPr>
          <a:xfrm>
            <a:off x="2774157" y="3656734"/>
            <a:ext cx="7228548" cy="4212081"/>
          </a:xfrm>
          <a:prstGeom prst="rect">
            <a:avLst/>
          </a:prstGeom>
        </p:spPr>
      </p:pic>
    </p:spTree>
    <p:extLst>
      <p:ext uri="{BB962C8B-B14F-4D97-AF65-F5344CB8AC3E}">
        <p14:creationId xmlns:p14="http://schemas.microsoft.com/office/powerpoint/2010/main" val="1579009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46" name="Arithmetic Operators"/>
          <p:cNvSpPr/>
          <p:nvPr/>
        </p:nvSpPr>
        <p:spPr>
          <a:xfrm>
            <a:off x="340560" y="573253"/>
            <a:ext cx="6213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Comparison Operators</a:t>
            </a:r>
            <a:endParaRPr lang="en-US" sz="4800" b="0" strike="noStrike" spc="-1">
              <a:latin typeface="Arial"/>
            </a:endParaRPr>
          </a:p>
        </p:txBody>
      </p:sp>
      <p:pic>
        <p:nvPicPr>
          <p:cNvPr id="2" name="Picture 3" descr="A picture containing text, wall, scoreboard&#10;&#10;Description automatically generated">
            <a:extLst>
              <a:ext uri="{FF2B5EF4-FFF2-40B4-BE49-F238E27FC236}">
                <a16:creationId xmlns:a16="http://schemas.microsoft.com/office/drawing/2014/main" id="{9BAE75FC-30D7-421F-ADBA-1680F9BF1B84}"/>
              </a:ext>
            </a:extLst>
          </p:cNvPr>
          <p:cNvPicPr>
            <a:picLocks noChangeAspect="1"/>
          </p:cNvPicPr>
          <p:nvPr/>
        </p:nvPicPr>
        <p:blipFill>
          <a:blip r:embed="rId3"/>
          <a:stretch>
            <a:fillRect/>
          </a:stretch>
        </p:blipFill>
        <p:spPr>
          <a:xfrm>
            <a:off x="1304059" y="3629498"/>
            <a:ext cx="10861103" cy="5012987"/>
          </a:xfrm>
          <a:prstGeom prst="rect">
            <a:avLst/>
          </a:prstGeom>
        </p:spPr>
      </p:pic>
    </p:spTree>
    <p:extLst>
      <p:ext uri="{BB962C8B-B14F-4D97-AF65-F5344CB8AC3E}">
        <p14:creationId xmlns:p14="http://schemas.microsoft.com/office/powerpoint/2010/main" val="2905796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8" name="PrepBytes_Logo.png" descr="PrepBytes_Logo.png"/>
          <p:cNvPicPr/>
          <p:nvPr/>
        </p:nvPicPr>
        <p:blipFill>
          <a:blip r:embed="rId2"/>
          <a:stretch/>
        </p:blipFill>
        <p:spPr>
          <a:xfrm>
            <a:off x="10617120" y="222120"/>
            <a:ext cx="2082960" cy="543600"/>
          </a:xfrm>
          <a:prstGeom prst="rect">
            <a:avLst/>
          </a:prstGeom>
          <a:ln w="12700">
            <a:noFill/>
          </a:ln>
          <a:effectLst>
            <a:reflection stA="50000" endPos="40000" dir="5400000" sy="-100000" algn="bl" rotWithShape="0"/>
          </a:effectLst>
        </p:spPr>
      </p:pic>
      <p:sp>
        <p:nvSpPr>
          <p:cNvPr id="249" name="Bitwise Operators"/>
          <p:cNvSpPr/>
          <p:nvPr/>
        </p:nvSpPr>
        <p:spPr>
          <a:xfrm>
            <a:off x="1403280" y="471960"/>
            <a:ext cx="48614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Bitwise Operators</a:t>
            </a:r>
            <a:endParaRPr lang="en-US" sz="4800" b="0" strike="noStrike" spc="-1">
              <a:latin typeface="Arial"/>
            </a:endParaRPr>
          </a:p>
        </p:txBody>
      </p:sp>
      <p:sp>
        <p:nvSpPr>
          <p:cNvPr id="250" name="Bitwise And - a&amp;b…"/>
          <p:cNvSpPr/>
          <p:nvPr/>
        </p:nvSpPr>
        <p:spPr>
          <a:xfrm>
            <a:off x="1963800" y="3115440"/>
            <a:ext cx="9076680" cy="3521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Bitwise And - a&amp;b</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Bitwise OR - a|b</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Bitwise XOR - a^b</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Bitwise NOT - ~a</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Left Shift - a &lt;&lt; b</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Sign Propagating Right Shift - a &gt;&gt; b</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Zero fill Right shift - a &gt;&gt;&gt; b</a:t>
            </a:r>
            <a:endParaRPr lang="en-US" sz="32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8" name="PrepBytes_Logo.png" descr="PrepBytes_Logo.png"/>
          <p:cNvPicPr/>
          <p:nvPr/>
        </p:nvPicPr>
        <p:blipFill>
          <a:blip r:embed="rId2"/>
          <a:stretch/>
        </p:blipFill>
        <p:spPr>
          <a:xfrm>
            <a:off x="10617120" y="222120"/>
            <a:ext cx="2082960" cy="543600"/>
          </a:xfrm>
          <a:prstGeom prst="rect">
            <a:avLst/>
          </a:prstGeom>
          <a:ln w="12700">
            <a:noFill/>
          </a:ln>
          <a:effectLst>
            <a:reflection stA="50000" endPos="40000" dir="5400000" sy="-100000" algn="bl" rotWithShape="0"/>
          </a:effectLst>
        </p:spPr>
      </p:pic>
      <p:sp>
        <p:nvSpPr>
          <p:cNvPr id="249" name="Bitwise Operators"/>
          <p:cNvSpPr/>
          <p:nvPr/>
        </p:nvSpPr>
        <p:spPr>
          <a:xfrm>
            <a:off x="1403280" y="471960"/>
            <a:ext cx="48614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Bitwise Operators</a:t>
            </a:r>
            <a:endParaRPr lang="en-US" sz="4800" b="0" strike="noStrike" spc="-1">
              <a:latin typeface="Arial"/>
            </a:endParaRPr>
          </a:p>
        </p:txBody>
      </p:sp>
      <p:pic>
        <p:nvPicPr>
          <p:cNvPr id="2" name="Picture 2" descr="Table&#10;&#10;Description automatically generated">
            <a:extLst>
              <a:ext uri="{FF2B5EF4-FFF2-40B4-BE49-F238E27FC236}">
                <a16:creationId xmlns:a16="http://schemas.microsoft.com/office/drawing/2014/main" id="{594066DE-7370-48DA-BB0E-CDC631A99985}"/>
              </a:ext>
            </a:extLst>
          </p:cNvPr>
          <p:cNvPicPr>
            <a:picLocks noChangeAspect="1"/>
          </p:cNvPicPr>
          <p:nvPr/>
        </p:nvPicPr>
        <p:blipFill>
          <a:blip r:embed="rId3"/>
          <a:stretch>
            <a:fillRect/>
          </a:stretch>
        </p:blipFill>
        <p:spPr>
          <a:xfrm>
            <a:off x="156512" y="3485437"/>
            <a:ext cx="4863548" cy="4006619"/>
          </a:xfrm>
          <a:prstGeom prst="rect">
            <a:avLst/>
          </a:prstGeom>
        </p:spPr>
      </p:pic>
      <p:pic>
        <p:nvPicPr>
          <p:cNvPr id="3" name="Picture 3" descr="Calendar&#10;&#10;Description automatically generated">
            <a:extLst>
              <a:ext uri="{FF2B5EF4-FFF2-40B4-BE49-F238E27FC236}">
                <a16:creationId xmlns:a16="http://schemas.microsoft.com/office/drawing/2014/main" id="{09B6989E-7B06-48CE-BA39-C38204E3CB36}"/>
              </a:ext>
            </a:extLst>
          </p:cNvPr>
          <p:cNvPicPr>
            <a:picLocks noChangeAspect="1"/>
          </p:cNvPicPr>
          <p:nvPr/>
        </p:nvPicPr>
        <p:blipFill>
          <a:blip r:embed="rId4"/>
          <a:stretch>
            <a:fillRect/>
          </a:stretch>
        </p:blipFill>
        <p:spPr>
          <a:xfrm>
            <a:off x="5290272" y="3418102"/>
            <a:ext cx="7125252" cy="3982316"/>
          </a:xfrm>
          <a:prstGeom prst="rect">
            <a:avLst/>
          </a:prstGeom>
        </p:spPr>
      </p:pic>
    </p:spTree>
    <p:extLst>
      <p:ext uri="{BB962C8B-B14F-4D97-AF65-F5344CB8AC3E}">
        <p14:creationId xmlns:p14="http://schemas.microsoft.com/office/powerpoint/2010/main" val="1083407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1" name="PrepBytes_Logo.png" descr="PrepBytes_Logo.png"/>
          <p:cNvPicPr/>
          <p:nvPr/>
        </p:nvPicPr>
        <p:blipFill>
          <a:blip r:embed="rId2"/>
          <a:stretch/>
        </p:blipFill>
        <p:spPr>
          <a:xfrm>
            <a:off x="10313280" y="154440"/>
            <a:ext cx="2170440" cy="566280"/>
          </a:xfrm>
          <a:prstGeom prst="rect">
            <a:avLst/>
          </a:prstGeom>
          <a:ln w="12700">
            <a:noFill/>
          </a:ln>
          <a:effectLst>
            <a:reflection stA="50000" endPos="40000" dir="5400000" sy="-100000" algn="bl" rotWithShape="0"/>
          </a:effectLst>
        </p:spPr>
      </p:pic>
      <p:sp>
        <p:nvSpPr>
          <p:cNvPr id="252" name="Bitwise Operators"/>
          <p:cNvSpPr/>
          <p:nvPr/>
        </p:nvSpPr>
        <p:spPr>
          <a:xfrm>
            <a:off x="663120" y="2142360"/>
            <a:ext cx="99684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Increment and Decrement Operators</a:t>
            </a:r>
            <a:endParaRPr lang="en-US" sz="4800" b="0" strike="noStrike" spc="-1">
              <a:latin typeface="Arial"/>
            </a:endParaRPr>
          </a:p>
        </p:txBody>
      </p:sp>
      <p:sp>
        <p:nvSpPr>
          <p:cNvPr id="253" name="Bitwise And - a&amp;b…"/>
          <p:cNvSpPr/>
          <p:nvPr/>
        </p:nvSpPr>
        <p:spPr>
          <a:xfrm>
            <a:off x="1545120" y="4578480"/>
            <a:ext cx="5663160" cy="25311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Postfix increment - a++</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Prefix increment - ++a</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Postfix decrement - a--</a:t>
            </a:r>
            <a:endParaRPr lang="en-US" sz="3200" b="0" strike="noStrike" spc="-1">
              <a:latin typeface="Arial"/>
            </a:endParaRPr>
          </a:p>
          <a:p>
            <a:pPr>
              <a:lnSpc>
                <a:spcPts val="3900"/>
              </a:lnSpc>
              <a:tabLst>
                <a:tab pos="0" algn="l"/>
              </a:tabLst>
            </a:pPr>
            <a:r>
              <a:rPr lang="en-US" sz="3200" b="0" strike="noStrike" spc="-1">
                <a:solidFill>
                  <a:srgbClr val="56C1FF"/>
                </a:solidFill>
                <a:latin typeface="Courier New"/>
                <a:ea typeface="Courier New"/>
              </a:rPr>
              <a:t>Prefix decrement - --a</a:t>
            </a:r>
            <a:endParaRPr lang="en-US" sz="32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1" name="PrepBytes_Logo.png" descr="PrepBytes_Logo.png"/>
          <p:cNvPicPr/>
          <p:nvPr/>
        </p:nvPicPr>
        <p:blipFill>
          <a:blip r:embed="rId2"/>
          <a:stretch/>
        </p:blipFill>
        <p:spPr>
          <a:xfrm>
            <a:off x="10313280" y="154440"/>
            <a:ext cx="2170440" cy="566280"/>
          </a:xfrm>
          <a:prstGeom prst="rect">
            <a:avLst/>
          </a:prstGeom>
          <a:ln w="12700">
            <a:noFill/>
          </a:ln>
          <a:effectLst>
            <a:reflection stA="50000" endPos="40000" dir="5400000" sy="-100000" algn="bl" rotWithShape="0"/>
          </a:effectLst>
        </p:spPr>
      </p:pic>
      <p:sp>
        <p:nvSpPr>
          <p:cNvPr id="252" name="Bitwise Operators"/>
          <p:cNvSpPr/>
          <p:nvPr/>
        </p:nvSpPr>
        <p:spPr>
          <a:xfrm>
            <a:off x="663120" y="2142360"/>
            <a:ext cx="99684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Increment and Decrement Operators</a:t>
            </a:r>
            <a:endParaRPr lang="en-US" sz="4800" b="0" strike="noStrike" spc="-1">
              <a:latin typeface="Arial"/>
            </a:endParaRPr>
          </a:p>
        </p:txBody>
      </p:sp>
      <p:pic>
        <p:nvPicPr>
          <p:cNvPr id="2" name="Picture 2" descr="Graphical user interface, text, chat or text message&#10;&#10;Description automatically generated">
            <a:extLst>
              <a:ext uri="{FF2B5EF4-FFF2-40B4-BE49-F238E27FC236}">
                <a16:creationId xmlns:a16="http://schemas.microsoft.com/office/drawing/2014/main" id="{647EF9F3-2F0C-4C5D-97D4-ACF3AAC29A38}"/>
              </a:ext>
            </a:extLst>
          </p:cNvPr>
          <p:cNvPicPr>
            <a:picLocks noChangeAspect="1"/>
          </p:cNvPicPr>
          <p:nvPr/>
        </p:nvPicPr>
        <p:blipFill>
          <a:blip r:embed="rId3"/>
          <a:stretch>
            <a:fillRect/>
          </a:stretch>
        </p:blipFill>
        <p:spPr>
          <a:xfrm>
            <a:off x="941675" y="4262832"/>
            <a:ext cx="11143816" cy="4268164"/>
          </a:xfrm>
          <a:prstGeom prst="rect">
            <a:avLst/>
          </a:prstGeom>
        </p:spPr>
      </p:pic>
    </p:spTree>
    <p:extLst>
      <p:ext uri="{BB962C8B-B14F-4D97-AF65-F5344CB8AC3E}">
        <p14:creationId xmlns:p14="http://schemas.microsoft.com/office/powerpoint/2010/main" val="2617635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4"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55" name="Arithmetic Operators"/>
          <p:cNvSpPr/>
          <p:nvPr/>
        </p:nvSpPr>
        <p:spPr>
          <a:xfrm>
            <a:off x="1017360" y="1982520"/>
            <a:ext cx="48600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Logical Operators</a:t>
            </a:r>
            <a:endParaRPr lang="en-US" sz="4800" b="0" strike="noStrike" spc="-1">
              <a:latin typeface="Arial"/>
            </a:endParaRPr>
          </a:p>
        </p:txBody>
      </p:sp>
      <p:sp>
        <p:nvSpPr>
          <p:cNvPr id="256" name="%, ++, - - ,- , +,/, **"/>
          <p:cNvSpPr/>
          <p:nvPr/>
        </p:nvSpPr>
        <p:spPr>
          <a:xfrm>
            <a:off x="1066320" y="4996800"/>
            <a:ext cx="224928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&amp;&amp;, ||, !</a:t>
            </a:r>
            <a:endParaRPr lang="en-US" sz="32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4" name="PrepBytes_Logo.png" descr="PrepBytes_Logo.png"/>
          <p:cNvPicPr/>
          <p:nvPr/>
        </p:nvPicPr>
        <p:blipFill>
          <a:blip r:embed="rId2"/>
          <a:stretch/>
        </p:blipFill>
        <p:spPr>
          <a:xfrm>
            <a:off x="10308600" y="492480"/>
            <a:ext cx="2351160" cy="613440"/>
          </a:xfrm>
          <a:prstGeom prst="rect">
            <a:avLst/>
          </a:prstGeom>
          <a:ln w="12700">
            <a:noFill/>
          </a:ln>
          <a:effectLst>
            <a:reflection stA="50000" endPos="40000" dir="5400000" sy="-100000" algn="bl" rotWithShape="0"/>
          </a:effectLst>
        </p:spPr>
      </p:pic>
      <p:sp>
        <p:nvSpPr>
          <p:cNvPr id="255" name="Arithmetic Operators"/>
          <p:cNvSpPr/>
          <p:nvPr/>
        </p:nvSpPr>
        <p:spPr>
          <a:xfrm>
            <a:off x="1017360" y="1982520"/>
            <a:ext cx="48600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Logical Operators</a:t>
            </a:r>
            <a:endParaRPr lang="en-US" sz="4800" b="0" strike="noStrike" spc="-1">
              <a:latin typeface="Arial"/>
            </a:endParaRPr>
          </a:p>
        </p:txBody>
      </p:sp>
      <p:sp>
        <p:nvSpPr>
          <p:cNvPr id="256" name="%, ++, - - ,- , +,/, **"/>
          <p:cNvSpPr/>
          <p:nvPr/>
        </p:nvSpPr>
        <p:spPr>
          <a:xfrm>
            <a:off x="1066320" y="499432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2" name="Picture 2" descr="A picture containing text, device, gauge, meter&#10;&#10;Description automatically generated">
            <a:extLst>
              <a:ext uri="{FF2B5EF4-FFF2-40B4-BE49-F238E27FC236}">
                <a16:creationId xmlns:a16="http://schemas.microsoft.com/office/drawing/2014/main" id="{D2E06948-8AB2-417C-BDB4-2E13DC91EBB9}"/>
              </a:ext>
            </a:extLst>
          </p:cNvPr>
          <p:cNvPicPr>
            <a:picLocks noChangeAspect="1"/>
          </p:cNvPicPr>
          <p:nvPr/>
        </p:nvPicPr>
        <p:blipFill>
          <a:blip r:embed="rId3"/>
          <a:stretch>
            <a:fillRect/>
          </a:stretch>
        </p:blipFill>
        <p:spPr>
          <a:xfrm>
            <a:off x="518896" y="4732467"/>
            <a:ext cx="11951567" cy="2983880"/>
          </a:xfrm>
          <a:prstGeom prst="rect">
            <a:avLst/>
          </a:prstGeom>
        </p:spPr>
      </p:pic>
    </p:spTree>
    <p:extLst>
      <p:ext uri="{BB962C8B-B14F-4D97-AF65-F5344CB8AC3E}">
        <p14:creationId xmlns:p14="http://schemas.microsoft.com/office/powerpoint/2010/main" val="2406841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7" name="PrepBytes_Logo.png" descr="PrepBytes_Logo.png"/>
          <p:cNvPicPr/>
          <p:nvPr/>
        </p:nvPicPr>
        <p:blipFill>
          <a:blip r:embed="rId2"/>
          <a:stretch/>
        </p:blipFill>
        <p:spPr>
          <a:xfrm>
            <a:off x="10119240" y="316800"/>
            <a:ext cx="2351160" cy="613440"/>
          </a:xfrm>
          <a:prstGeom prst="rect">
            <a:avLst/>
          </a:prstGeom>
          <a:ln w="12700">
            <a:noFill/>
          </a:ln>
          <a:effectLst>
            <a:reflection stA="50000" endPos="40000" dir="5400000" sy="-100000" algn="bl" rotWithShape="0"/>
          </a:effectLst>
        </p:spPr>
      </p:pic>
      <p:sp>
        <p:nvSpPr>
          <p:cNvPr id="258" name="Conditional Operators"/>
          <p:cNvSpPr/>
          <p:nvPr/>
        </p:nvSpPr>
        <p:spPr>
          <a:xfrm>
            <a:off x="939600" y="1899000"/>
            <a:ext cx="8875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Conditional or Ternary Operators</a:t>
            </a:r>
            <a:endParaRPr lang="en-US" sz="4800" b="0" strike="noStrike" spc="-1">
              <a:latin typeface="Arial"/>
            </a:endParaRPr>
          </a:p>
        </p:txBody>
      </p:sp>
      <p:sp>
        <p:nvSpPr>
          <p:cNvPr id="259" name="Condition ? Val1 : val2"/>
          <p:cNvSpPr/>
          <p:nvPr/>
        </p:nvSpPr>
        <p:spPr>
          <a:xfrm>
            <a:off x="1081440" y="4211280"/>
            <a:ext cx="566316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Condition ? Val1 : val2</a:t>
            </a:r>
            <a:endParaRPr lang="en-US" sz="32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7" name="PrepBytes_Logo.png" descr="PrepBytes_Logo.png"/>
          <p:cNvPicPr/>
          <p:nvPr/>
        </p:nvPicPr>
        <p:blipFill>
          <a:blip r:embed="rId2"/>
          <a:stretch/>
        </p:blipFill>
        <p:spPr>
          <a:xfrm>
            <a:off x="10119240" y="316800"/>
            <a:ext cx="2351160" cy="613440"/>
          </a:xfrm>
          <a:prstGeom prst="rect">
            <a:avLst/>
          </a:prstGeom>
          <a:ln w="12700">
            <a:noFill/>
          </a:ln>
          <a:effectLst>
            <a:reflection stA="50000" endPos="40000" dir="5400000" sy="-100000" algn="bl" rotWithShape="0"/>
          </a:effectLst>
        </p:spPr>
      </p:pic>
      <p:sp>
        <p:nvSpPr>
          <p:cNvPr id="258" name="Conditional Operators"/>
          <p:cNvSpPr/>
          <p:nvPr/>
        </p:nvSpPr>
        <p:spPr>
          <a:xfrm>
            <a:off x="939600" y="1899000"/>
            <a:ext cx="8875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Conditional or Ternary Operators</a:t>
            </a:r>
            <a:endParaRPr lang="en-US" sz="4800" b="0" strike="noStrike" spc="-1">
              <a:latin typeface="Arial"/>
            </a:endParaRPr>
          </a:p>
        </p:txBody>
      </p:sp>
      <p:sp>
        <p:nvSpPr>
          <p:cNvPr id="259" name="Condition ? Val1 : val2"/>
          <p:cNvSpPr/>
          <p:nvPr/>
        </p:nvSpPr>
        <p:spPr>
          <a:xfrm>
            <a:off x="1081440" y="420880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2" name="Picture 2">
            <a:extLst>
              <a:ext uri="{FF2B5EF4-FFF2-40B4-BE49-F238E27FC236}">
                <a16:creationId xmlns:a16="http://schemas.microsoft.com/office/drawing/2014/main" id="{B80F4E96-D86B-4DF2-ACA0-EEBD542FFC90}"/>
              </a:ext>
            </a:extLst>
          </p:cNvPr>
          <p:cNvPicPr>
            <a:picLocks noChangeAspect="1"/>
          </p:cNvPicPr>
          <p:nvPr/>
        </p:nvPicPr>
        <p:blipFill>
          <a:blip r:embed="rId3"/>
          <a:stretch>
            <a:fillRect/>
          </a:stretch>
        </p:blipFill>
        <p:spPr>
          <a:xfrm>
            <a:off x="1022206" y="4646774"/>
            <a:ext cx="10295678" cy="1077270"/>
          </a:xfrm>
          <a:prstGeom prst="rect">
            <a:avLst/>
          </a:prstGeom>
        </p:spPr>
      </p:pic>
    </p:spTree>
    <p:extLst>
      <p:ext uri="{BB962C8B-B14F-4D97-AF65-F5344CB8AC3E}">
        <p14:creationId xmlns:p14="http://schemas.microsoft.com/office/powerpoint/2010/main" val="348675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7" name="PrepBytes_Logo.png 2" descr="PrepBytes_Logo.png"/>
          <p:cNvPicPr/>
          <p:nvPr/>
        </p:nvPicPr>
        <p:blipFill>
          <a:blip r:embed="rId2"/>
          <a:stretch/>
        </p:blipFill>
        <p:spPr>
          <a:xfrm>
            <a:off x="10173240" y="289800"/>
            <a:ext cx="2351160" cy="613440"/>
          </a:xfrm>
          <a:prstGeom prst="rect">
            <a:avLst/>
          </a:prstGeom>
          <a:ln w="12700">
            <a:noFill/>
          </a:ln>
          <a:effectLst>
            <a:reflection stA="50000" endPos="40000" dir="5400000" sy="-100000" algn="bl" rotWithShape="0"/>
          </a:effectLst>
        </p:spPr>
      </p:pic>
      <p:sp>
        <p:nvSpPr>
          <p:cNvPr id="138" name="Text 2"/>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pic>
        <p:nvPicPr>
          <p:cNvPr id="139" name="Picture 138"/>
          <p:cNvPicPr/>
          <p:nvPr/>
        </p:nvPicPr>
        <p:blipFill>
          <a:blip r:embed="rId4"/>
          <a:stretch/>
        </p:blipFill>
        <p:spPr>
          <a:xfrm>
            <a:off x="112680" y="1251000"/>
            <a:ext cx="12703320" cy="754380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0" name="PrepBytes_Logo.png" descr="PrepBytes_Logo.png"/>
          <p:cNvPicPr/>
          <p:nvPr/>
        </p:nvPicPr>
        <p:blipFill>
          <a:blip r:embed="rId2"/>
          <a:stretch/>
        </p:blipFill>
        <p:spPr>
          <a:xfrm>
            <a:off x="10173240" y="181440"/>
            <a:ext cx="2351160" cy="613440"/>
          </a:xfrm>
          <a:prstGeom prst="rect">
            <a:avLst/>
          </a:prstGeom>
          <a:ln w="12700">
            <a:noFill/>
          </a:ln>
          <a:effectLst>
            <a:reflection stA="50000" endPos="40000" dir="5400000" sy="-100000" algn="bl" rotWithShape="0"/>
          </a:effectLst>
        </p:spPr>
      </p:pic>
      <p:sp>
        <p:nvSpPr>
          <p:cNvPr id="261" name="Comma Operators"/>
          <p:cNvSpPr/>
          <p:nvPr/>
        </p:nvSpPr>
        <p:spPr>
          <a:xfrm>
            <a:off x="664200" y="1908360"/>
            <a:ext cx="50626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Comma Operators</a:t>
            </a:r>
            <a:endParaRPr lang="en-US" sz="4800" b="0" strike="noStrike" spc="-1">
              <a:latin typeface="Arial"/>
            </a:endParaRPr>
          </a:p>
        </p:txBody>
      </p:sp>
      <p:sp>
        <p:nvSpPr>
          <p:cNvPr id="262" name="Condition ? Val1 : val2"/>
          <p:cNvSpPr/>
          <p:nvPr/>
        </p:nvSpPr>
        <p:spPr>
          <a:xfrm>
            <a:off x="1081080" y="4211280"/>
            <a:ext cx="298440" cy="5497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a:t>
            </a:r>
            <a:endParaRPr lang="en-US" sz="3200" b="0" strike="noStrike" spc="-1">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0" name="PrepBytes_Logo.png" descr="PrepBytes_Logo.png"/>
          <p:cNvPicPr/>
          <p:nvPr/>
        </p:nvPicPr>
        <p:blipFill>
          <a:blip r:embed="rId2"/>
          <a:stretch/>
        </p:blipFill>
        <p:spPr>
          <a:xfrm>
            <a:off x="10173240" y="181440"/>
            <a:ext cx="2351160" cy="613440"/>
          </a:xfrm>
          <a:prstGeom prst="rect">
            <a:avLst/>
          </a:prstGeom>
          <a:ln w="12700">
            <a:noFill/>
          </a:ln>
          <a:effectLst>
            <a:reflection stA="50000" endPos="40000" dir="5400000" sy="-100000" algn="bl" rotWithShape="0"/>
          </a:effectLst>
        </p:spPr>
      </p:pic>
      <p:sp>
        <p:nvSpPr>
          <p:cNvPr id="261" name="Comma Operators"/>
          <p:cNvSpPr/>
          <p:nvPr/>
        </p:nvSpPr>
        <p:spPr>
          <a:xfrm>
            <a:off x="62703" y="233953"/>
            <a:ext cx="4660977" cy="1242994"/>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4800" spc="-1" dirty="0">
                <a:solidFill>
                  <a:srgbClr val="FFFFFF"/>
                </a:solidFill>
                <a:latin typeface="Arial"/>
              </a:rPr>
              <a:t>Exercise-1</a:t>
            </a:r>
            <a:endParaRPr lang="en-US" sz="4800" b="0" strike="noStrike" spc="-1" dirty="0">
              <a:solidFill>
                <a:srgbClr val="FFFFFF"/>
              </a:solidFill>
              <a:latin typeface="Arial"/>
            </a:endParaRPr>
          </a:p>
        </p:txBody>
      </p:sp>
      <p:sp>
        <p:nvSpPr>
          <p:cNvPr id="2" name="TextBox 1">
            <a:extLst>
              <a:ext uri="{FF2B5EF4-FFF2-40B4-BE49-F238E27FC236}">
                <a16:creationId xmlns:a16="http://schemas.microsoft.com/office/drawing/2014/main" id="{520AE6C2-DD12-4F1C-B14A-E0C3E406DC6F}"/>
              </a:ext>
            </a:extLst>
          </p:cNvPr>
          <p:cNvSpPr txBox="1"/>
          <p:nvPr/>
        </p:nvSpPr>
        <p:spPr>
          <a:xfrm>
            <a:off x="560749" y="1890063"/>
            <a:ext cx="12113117"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B0F0"/>
                </a:solidFill>
                <a:cs typeface="Arial"/>
              </a:rPr>
              <a:t>1.Take two numbers and print the addition of that number.</a:t>
            </a:r>
            <a:br>
              <a:rPr lang="en-US" sz="3200" b="1" dirty="0">
                <a:cs typeface="Arial"/>
              </a:rPr>
            </a:br>
            <a:r>
              <a:rPr lang="en-US" sz="3200" b="1" dirty="0">
                <a:solidFill>
                  <a:srgbClr val="00B0F0"/>
                </a:solidFill>
                <a:cs typeface="Arial"/>
              </a:rPr>
              <a:t>Input:2 5</a:t>
            </a:r>
            <a:endParaRPr lang="en-US" dirty="0">
              <a:solidFill>
                <a:srgbClr val="000000"/>
              </a:solidFill>
              <a:cs typeface="Arial"/>
            </a:endParaRPr>
          </a:p>
          <a:p>
            <a:r>
              <a:rPr lang="en-US" sz="3200" b="1" dirty="0">
                <a:solidFill>
                  <a:srgbClr val="00B0F0"/>
                </a:solidFill>
                <a:cs typeface="Arial"/>
              </a:rPr>
              <a:t>Output:7</a:t>
            </a:r>
            <a:endParaRPr lang="en-US" dirty="0">
              <a:solidFill>
                <a:srgbClr val="000000"/>
              </a:solidFill>
              <a:cs typeface="Arial"/>
            </a:endParaRPr>
          </a:p>
          <a:p>
            <a:endParaRPr lang="en-US" sz="3200" b="1" dirty="0">
              <a:solidFill>
                <a:srgbClr val="00B0F0"/>
              </a:solidFill>
              <a:cs typeface="Arial"/>
            </a:endParaRPr>
          </a:p>
          <a:p>
            <a:endParaRPr lang="en-US" sz="3200" b="1" dirty="0">
              <a:solidFill>
                <a:srgbClr val="00B0F0"/>
              </a:solidFill>
              <a:cs typeface="Arial"/>
            </a:endParaRPr>
          </a:p>
          <a:p>
            <a:r>
              <a:rPr lang="en-US" sz="3200" b="1" dirty="0">
                <a:solidFill>
                  <a:srgbClr val="00B0F0"/>
                </a:solidFill>
                <a:cs typeface="Arial"/>
              </a:rPr>
              <a:t>2.</a:t>
            </a:r>
            <a:r>
              <a:rPr lang="en-US" sz="3200" dirty="0">
                <a:solidFill>
                  <a:srgbClr val="00B0F0"/>
                </a:solidFill>
                <a:ea typeface="+mn-lt"/>
                <a:cs typeface="+mn-lt"/>
              </a:rPr>
              <a:t>Problem:Given a four-digit number N , print its first digit.</a:t>
            </a:r>
            <a:br>
              <a:rPr lang="en-US" sz="3200" dirty="0">
                <a:solidFill>
                  <a:srgbClr val="00B0F0"/>
                </a:solidFill>
                <a:ea typeface="+mn-lt"/>
                <a:cs typeface="+mn-lt"/>
              </a:rPr>
            </a:br>
            <a:r>
              <a:rPr lang="en-US" sz="3200" dirty="0">
                <a:solidFill>
                  <a:srgbClr val="00B0F0"/>
                </a:solidFill>
                <a:ea typeface="+mn-lt"/>
                <a:cs typeface="+mn-lt"/>
              </a:rPr>
              <a:t>Input:4567</a:t>
            </a:r>
            <a:br>
              <a:rPr lang="en-US" sz="3200" dirty="0">
                <a:solidFill>
                  <a:srgbClr val="00B0F0"/>
                </a:solidFill>
                <a:ea typeface="+mn-lt"/>
                <a:cs typeface="+mn-lt"/>
              </a:rPr>
            </a:br>
            <a:r>
              <a:rPr lang="en-US" sz="3200" dirty="0">
                <a:solidFill>
                  <a:srgbClr val="00B0F0"/>
                </a:solidFill>
                <a:ea typeface="+mn-lt"/>
                <a:cs typeface="+mn-lt"/>
              </a:rPr>
              <a:t>Output:4</a:t>
            </a:r>
            <a:endParaRPr lang="en-US" sz="3200" b="1" dirty="0">
              <a:solidFill>
                <a:srgbClr val="00B0F0"/>
              </a:solidFill>
              <a:cs typeface="Arial"/>
            </a:endParaRPr>
          </a:p>
          <a:p>
            <a:endParaRPr lang="en-US" sz="1000" b="1" dirty="0">
              <a:solidFill>
                <a:srgbClr val="00B0F0"/>
              </a:solidFill>
              <a:cs typeface="Arial"/>
            </a:endParaRPr>
          </a:p>
          <a:p>
            <a:endParaRPr lang="en-US" sz="1000" b="1" dirty="0">
              <a:solidFill>
                <a:srgbClr val="000000"/>
              </a:solidFill>
              <a:cs typeface="Arial"/>
            </a:endParaRPr>
          </a:p>
          <a:p>
            <a:endParaRPr lang="en-US" sz="1000" b="1" dirty="0">
              <a:solidFill>
                <a:srgbClr val="000000"/>
              </a:solidFill>
              <a:cs typeface="Arial"/>
            </a:endParaRPr>
          </a:p>
          <a:p>
            <a:br>
              <a:rPr lang="en-US" sz="1000" b="1" dirty="0">
                <a:solidFill>
                  <a:srgbClr val="00B0F0"/>
                </a:solidFill>
                <a:cs typeface="Arial"/>
              </a:rPr>
            </a:br>
            <a:endParaRPr lang="en-US"/>
          </a:p>
        </p:txBody>
      </p:sp>
    </p:spTree>
    <p:extLst>
      <p:ext uri="{BB962C8B-B14F-4D97-AF65-F5344CB8AC3E}">
        <p14:creationId xmlns:p14="http://schemas.microsoft.com/office/powerpoint/2010/main" val="290956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3" name="PrepBytes_Logo.png" descr="PrepBytes_Logo.png"/>
          <p:cNvPicPr/>
          <p:nvPr/>
        </p:nvPicPr>
        <p:blipFill>
          <a:blip r:embed="rId2"/>
          <a:stretch/>
        </p:blipFill>
        <p:spPr>
          <a:xfrm>
            <a:off x="10185840" y="420840"/>
            <a:ext cx="2351160" cy="613440"/>
          </a:xfrm>
          <a:prstGeom prst="rect">
            <a:avLst/>
          </a:prstGeom>
          <a:ln w="12700">
            <a:noFill/>
          </a:ln>
        </p:spPr>
      </p:pic>
      <p:pic>
        <p:nvPicPr>
          <p:cNvPr id="264" name="girl.png" descr="girl.png"/>
          <p:cNvPicPr/>
          <p:nvPr/>
        </p:nvPicPr>
        <p:blipFill>
          <a:blip r:embed="rId3"/>
          <a:stretch/>
        </p:blipFill>
        <p:spPr>
          <a:xfrm>
            <a:off x="5095080" y="3270960"/>
            <a:ext cx="1406520" cy="1406520"/>
          </a:xfrm>
          <a:prstGeom prst="rect">
            <a:avLst/>
          </a:prstGeom>
          <a:ln w="12700">
            <a:noFill/>
          </a:ln>
        </p:spPr>
      </p:pic>
      <p:sp>
        <p:nvSpPr>
          <p:cNvPr id="265" name="Straight Arrow Connector 2"/>
          <p:cNvSpPr/>
          <p:nvPr/>
        </p:nvSpPr>
        <p:spPr>
          <a:xfrm flipH="1">
            <a:off x="4526640" y="4876560"/>
            <a:ext cx="1230840" cy="491040"/>
          </a:xfrm>
          <a:prstGeom prst="line">
            <a:avLst/>
          </a:prstGeom>
          <a:ln w="3175">
            <a:solidFill>
              <a:srgbClr val="F9E12C"/>
            </a:solidFill>
            <a:round/>
            <a:tailEnd type="triangle" w="med" len="med"/>
          </a:ln>
        </p:spPr>
        <p:style>
          <a:lnRef idx="0">
            <a:scrgbClr r="0" g="0" b="0"/>
          </a:lnRef>
          <a:fillRef idx="0">
            <a:scrgbClr r="0" g="0" b="0"/>
          </a:fillRef>
          <a:effectRef idx="0">
            <a:scrgbClr r="0" g="0" b="0"/>
          </a:effectRef>
          <a:fontRef idx="minor"/>
        </p:style>
      </p:sp>
      <p:sp>
        <p:nvSpPr>
          <p:cNvPr id="266" name="Straight Arrow Connector 5"/>
          <p:cNvSpPr/>
          <p:nvPr/>
        </p:nvSpPr>
        <p:spPr>
          <a:xfrm>
            <a:off x="5757480" y="4889160"/>
            <a:ext cx="1094760" cy="478440"/>
          </a:xfrm>
          <a:prstGeom prst="line">
            <a:avLst/>
          </a:prstGeom>
          <a:ln w="3175">
            <a:solidFill>
              <a:srgbClr val="F9E12C"/>
            </a:solidFill>
            <a:round/>
            <a:tailEnd type="triangle" w="med" len="med"/>
          </a:ln>
        </p:spPr>
        <p:style>
          <a:lnRef idx="0">
            <a:scrgbClr r="0" g="0" b="0"/>
          </a:lnRef>
          <a:fillRef idx="0">
            <a:scrgbClr r="0" g="0" b="0"/>
          </a:fillRef>
          <a:effectRef idx="0">
            <a:scrgbClr r="0" g="0" b="0"/>
          </a:effectRef>
          <a:fontRef idx="minor"/>
        </p:style>
      </p:sp>
      <p:sp>
        <p:nvSpPr>
          <p:cNvPr id="267" name="TextBox 8"/>
          <p:cNvSpPr/>
          <p:nvPr/>
        </p:nvSpPr>
        <p:spPr>
          <a:xfrm>
            <a:off x="2401560" y="5467320"/>
            <a:ext cx="3772080" cy="5709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3400" b="0" strike="noStrike" spc="-1">
                <a:solidFill>
                  <a:srgbClr val="186BE1"/>
                </a:solidFill>
                <a:latin typeface="Gill Sans"/>
                <a:ea typeface="Gill Sans"/>
              </a:rPr>
              <a:t>If it rains, I won’t go</a:t>
            </a:r>
            <a:endParaRPr lang="en-US" sz="3400" b="0" strike="noStrike" spc="-1">
              <a:latin typeface="Arial"/>
            </a:endParaRPr>
          </a:p>
        </p:txBody>
      </p:sp>
      <p:sp>
        <p:nvSpPr>
          <p:cNvPr id="268" name="TextBox 11"/>
          <p:cNvSpPr/>
          <p:nvPr/>
        </p:nvSpPr>
        <p:spPr>
          <a:xfrm>
            <a:off x="6081480" y="5467320"/>
            <a:ext cx="4659120" cy="5709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3400" b="0" strike="noStrike" spc="-1">
                <a:solidFill>
                  <a:srgbClr val="186BE1"/>
                </a:solidFill>
                <a:latin typeface="Gill Sans"/>
                <a:ea typeface="Gill Sans"/>
              </a:rPr>
              <a:t>If it doesn’t rain ,I will go</a:t>
            </a:r>
            <a:endParaRPr lang="en-US" sz="3400" b="0" strike="noStrike" spc="-1">
              <a:latin typeface="Arial"/>
            </a:endParaRPr>
          </a:p>
        </p:txBody>
      </p:sp>
      <p:sp>
        <p:nvSpPr>
          <p:cNvPr id="269" name="If Else"/>
          <p:cNvSpPr/>
          <p:nvPr/>
        </p:nvSpPr>
        <p:spPr>
          <a:xfrm>
            <a:off x="554040" y="1791000"/>
            <a:ext cx="452196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FFFFFF"/>
                </a:solidFill>
                <a:latin typeface="Gill Sans"/>
                <a:ea typeface="Gill Sans"/>
              </a:rPr>
              <a:t>Decision Making</a:t>
            </a:r>
            <a:endParaRPr lang="en-US" sz="48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0" name="PrepBytes_Logo.png" descr="PrepBytes_Logo.png"/>
          <p:cNvPicPr/>
          <p:nvPr/>
        </p:nvPicPr>
        <p:blipFill>
          <a:blip r:embed="rId2"/>
          <a:stretch/>
        </p:blipFill>
        <p:spPr>
          <a:xfrm>
            <a:off x="10145520" y="353160"/>
            <a:ext cx="2351160" cy="613440"/>
          </a:xfrm>
          <a:prstGeom prst="rect">
            <a:avLst/>
          </a:prstGeom>
          <a:ln w="12700">
            <a:noFill/>
          </a:ln>
        </p:spPr>
      </p:pic>
      <p:sp>
        <p:nvSpPr>
          <p:cNvPr id="271" name="If Else"/>
          <p:cNvSpPr/>
          <p:nvPr/>
        </p:nvSpPr>
        <p:spPr>
          <a:xfrm>
            <a:off x="527040" y="1683000"/>
            <a:ext cx="452196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00A2FF"/>
                </a:solidFill>
                <a:latin typeface="Gill Sans"/>
                <a:ea typeface="Gill Sans"/>
              </a:rPr>
              <a:t>Decision Making</a:t>
            </a:r>
            <a:endParaRPr lang="en-US" sz="4800" b="0" strike="noStrike" spc="-1">
              <a:latin typeface="Arial"/>
            </a:endParaRPr>
          </a:p>
        </p:txBody>
      </p:sp>
      <p:sp>
        <p:nvSpPr>
          <p:cNvPr id="272" name="Rectangle 1"/>
          <p:cNvSpPr/>
          <p:nvPr/>
        </p:nvSpPr>
        <p:spPr>
          <a:xfrm>
            <a:off x="1178280" y="5067360"/>
            <a:ext cx="9477720" cy="3461400"/>
          </a:xfrm>
          <a:prstGeom prst="rect">
            <a:avLst/>
          </a:prstGeom>
          <a:noFill/>
          <a:ln w="12700">
            <a:noFill/>
          </a:ln>
        </p:spPr>
        <p:style>
          <a:lnRef idx="0">
            <a:scrgbClr r="0" g="0" b="0"/>
          </a:lnRef>
          <a:fillRef idx="0">
            <a:scrgbClr r="0" g="0" b="0"/>
          </a:fillRef>
          <a:effectRef idx="0">
            <a:scrgbClr r="0" g="0" b="0"/>
          </a:effectRef>
          <a:fontRef idx="minor"/>
        </p:style>
        <p:txBody>
          <a:bodyPr lIns="24480" tIns="24480" rIns="24480" bIns="24480" anchor="t">
            <a:spAutoFit/>
          </a:bodyPr>
          <a:lstStyle/>
          <a:p>
            <a:pPr>
              <a:lnSpc>
                <a:spcPct val="100000"/>
              </a:lnSpc>
              <a:tabLst>
                <a:tab pos="0" algn="l"/>
              </a:tabLst>
            </a:pPr>
            <a:r>
              <a:rPr lang="en-US" sz="2800" b="0" strike="noStrike" spc="-1">
                <a:solidFill>
                  <a:srgbClr val="FAE232"/>
                </a:solidFill>
                <a:latin typeface="Menlo"/>
                <a:ea typeface="Menlo"/>
              </a:rPr>
              <a:t>let weather;</a:t>
            </a:r>
            <a:endParaRPr lang="en-US" sz="2800" b="0" strike="noStrike" spc="-1">
              <a:latin typeface="Arial"/>
            </a:endParaRPr>
          </a:p>
          <a:p>
            <a:pPr>
              <a:lnSpc>
                <a:spcPct val="100000"/>
              </a:lnSpc>
              <a:tabLst>
                <a:tab pos="0" algn="l"/>
              </a:tabLst>
            </a:pPr>
            <a:r>
              <a:rPr lang="en-US" sz="2800" b="0" strike="noStrike" spc="-1">
                <a:solidFill>
                  <a:srgbClr val="FAE232"/>
                </a:solidFill>
                <a:latin typeface="Menlo"/>
                <a:ea typeface="Menlo"/>
              </a:rPr>
              <a:t>weather = "raining";</a:t>
            </a:r>
            <a:endParaRPr lang="en-US" sz="2800" b="0" strike="noStrike" spc="-1">
              <a:latin typeface="Arial"/>
            </a:endParaRPr>
          </a:p>
          <a:p>
            <a:pPr>
              <a:lnSpc>
                <a:spcPct val="100000"/>
              </a:lnSpc>
              <a:tabLst>
                <a:tab pos="0" algn="l"/>
              </a:tabLst>
            </a:pPr>
            <a:r>
              <a:rPr lang="en-US" sz="2800" b="0" strike="noStrike" spc="-1">
                <a:solidFill>
                  <a:srgbClr val="FAE232"/>
                </a:solidFill>
                <a:latin typeface="Menlo"/>
                <a:ea typeface="Menlo"/>
              </a:rPr>
              <a:t>if (weather === "raining")</a:t>
            </a:r>
            <a:endParaRPr lang="en-US" sz="2800" b="0" strike="noStrike" spc="-1">
              <a:latin typeface="Arial"/>
            </a:endParaRPr>
          </a:p>
          <a:p>
            <a:pPr>
              <a:lnSpc>
                <a:spcPct val="100000"/>
              </a:lnSpc>
              <a:tabLst>
                <a:tab pos="0" algn="l"/>
              </a:tabLst>
            </a:pPr>
            <a:r>
              <a:rPr lang="en-US" sz="2800" b="0" strike="noStrike" spc="-1">
                <a:solidFill>
                  <a:srgbClr val="FAE232"/>
                </a:solidFill>
                <a:latin typeface="Menlo"/>
                <a:ea typeface="Menlo"/>
              </a:rPr>
              <a:t>    console.log(”I won't go for the party");</a:t>
            </a:r>
            <a:endParaRPr lang="en-US" sz="2800" b="0" strike="noStrike" spc="-1">
              <a:latin typeface="Arial"/>
            </a:endParaRPr>
          </a:p>
          <a:p>
            <a:pPr>
              <a:lnSpc>
                <a:spcPct val="100000"/>
              </a:lnSpc>
              <a:tabLst>
                <a:tab pos="0" algn="l"/>
              </a:tabLst>
            </a:pPr>
            <a:r>
              <a:rPr lang="en-US" sz="2800" b="0" strike="noStrike" spc="-1">
                <a:solidFill>
                  <a:srgbClr val="FAE232"/>
                </a:solidFill>
                <a:latin typeface="Menlo"/>
                <a:ea typeface="Menlo"/>
              </a:rPr>
              <a:t>else</a:t>
            </a:r>
            <a:endParaRPr lang="en-US" sz="2800" b="0" strike="noStrike" spc="-1">
              <a:latin typeface="Arial"/>
            </a:endParaRPr>
          </a:p>
          <a:p>
            <a:pPr>
              <a:lnSpc>
                <a:spcPct val="100000"/>
              </a:lnSpc>
              <a:tabLst>
                <a:tab pos="0" algn="l"/>
              </a:tabLst>
            </a:pPr>
            <a:r>
              <a:rPr lang="en-US" sz="2800" b="0" strike="noStrike" spc="-1">
                <a:solidFill>
                  <a:srgbClr val="FAE232"/>
                </a:solidFill>
                <a:latin typeface="Menlo"/>
                <a:ea typeface="Menlo"/>
              </a:rPr>
              <a:t>    console.log(”I is will go to the party")</a:t>
            </a:r>
            <a:endParaRPr lang="en-US" sz="2800" b="0" strike="noStrike" spc="-1">
              <a:latin typeface="Arial"/>
            </a:endParaRPr>
          </a:p>
          <a:p>
            <a:pPr>
              <a:lnSpc>
                <a:spcPct val="100000"/>
              </a:lnSpc>
              <a:tabLst>
                <a:tab pos="0" algn="l"/>
              </a:tabLst>
            </a:pPr>
            <a:br/>
            <a:endParaRPr lang="en-US" sz="2800" b="0" strike="noStrike" spc="-1">
              <a:latin typeface="Arial"/>
            </a:endParaRPr>
          </a:p>
        </p:txBody>
      </p:sp>
      <p:sp>
        <p:nvSpPr>
          <p:cNvPr id="273" name="You can use if-else statement, if-elif-else statements when you are having very few conditions to check. If you have more that 4 conditions than switch statement will be more preferred."/>
          <p:cNvSpPr/>
          <p:nvPr/>
        </p:nvSpPr>
        <p:spPr>
          <a:xfrm>
            <a:off x="1001880" y="2673360"/>
            <a:ext cx="9830880" cy="1563840"/>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gn="ctr">
              <a:lnSpc>
                <a:spcPct val="100000"/>
              </a:lnSpc>
              <a:tabLst>
                <a:tab pos="0" algn="l"/>
              </a:tabLst>
            </a:pPr>
            <a:r>
              <a:rPr lang="en-US" sz="2400" b="1" strike="noStrike" spc="-1">
                <a:solidFill>
                  <a:srgbClr val="FFFFFF"/>
                </a:solidFill>
                <a:latin typeface="Helvetica Neue"/>
                <a:ea typeface="Helvetica Neue"/>
              </a:rPr>
              <a:t>You can use if-else statement, if-elif-else statements when you are having very few conditions to check. If you have more that 4 conditions than switch statement will be more preferred.</a:t>
            </a:r>
            <a:endParaRPr lang="en-US" sz="2400" b="0" strike="noStrike" spc="-1">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0" name="PrepBytes_Logo.png" descr="PrepBytes_Logo.png"/>
          <p:cNvPicPr/>
          <p:nvPr/>
        </p:nvPicPr>
        <p:blipFill>
          <a:blip r:embed="rId2"/>
          <a:stretch/>
        </p:blipFill>
        <p:spPr>
          <a:xfrm>
            <a:off x="10145520" y="353160"/>
            <a:ext cx="2351160" cy="613440"/>
          </a:xfrm>
          <a:prstGeom prst="rect">
            <a:avLst/>
          </a:prstGeom>
          <a:ln w="12700">
            <a:noFill/>
          </a:ln>
        </p:spPr>
      </p:pic>
      <p:sp>
        <p:nvSpPr>
          <p:cNvPr id="271" name="If Else"/>
          <p:cNvSpPr/>
          <p:nvPr/>
        </p:nvSpPr>
        <p:spPr>
          <a:xfrm>
            <a:off x="886341" y="631741"/>
            <a:ext cx="1669328" cy="79319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tabLst>
                <a:tab pos="0" algn="l"/>
              </a:tabLst>
            </a:pPr>
            <a:r>
              <a:rPr lang="en-US" sz="4800" spc="-1">
                <a:solidFill>
                  <a:srgbClr val="00A2FF"/>
                </a:solidFill>
                <a:latin typeface="Gill Sans"/>
              </a:rPr>
              <a:t> If else</a:t>
            </a:r>
            <a:endParaRPr lang="en-US" sz="4800" b="0" strike="noStrike" spc="-1">
              <a:solidFill>
                <a:srgbClr val="00A2FF"/>
              </a:solidFill>
              <a:latin typeface="Gill Sans"/>
            </a:endParaRPr>
          </a:p>
        </p:txBody>
      </p:sp>
      <p:sp>
        <p:nvSpPr>
          <p:cNvPr id="272" name="Rectangle 1"/>
          <p:cNvSpPr/>
          <p:nvPr/>
        </p:nvSpPr>
        <p:spPr>
          <a:xfrm>
            <a:off x="1178280" y="5067360"/>
            <a:ext cx="9477720" cy="757324"/>
          </a:xfrm>
          <a:prstGeom prst="rect">
            <a:avLst/>
          </a:prstGeom>
          <a:noFill/>
          <a:ln w="12700">
            <a:noFill/>
          </a:ln>
        </p:spPr>
        <p:style>
          <a:lnRef idx="0">
            <a:scrgbClr r="0" g="0" b="0"/>
          </a:lnRef>
          <a:fillRef idx="0">
            <a:scrgbClr r="0" g="0" b="0"/>
          </a:fillRef>
          <a:effectRef idx="0">
            <a:scrgbClr r="0" g="0" b="0"/>
          </a:effectRef>
          <a:fontRef idx="minor"/>
        </p:style>
        <p:txBody>
          <a:bodyPr lIns="24480" tIns="24480" rIns="24480" bIns="24480" anchor="t">
            <a:spAutoFit/>
          </a:bodyPr>
          <a:lstStyle/>
          <a:p>
            <a:pPr>
              <a:lnSpc>
                <a:spcPct val="100000"/>
              </a:lnSpc>
              <a:tabLst>
                <a:tab pos="0" algn="l"/>
              </a:tabLst>
            </a:pPr>
            <a:br>
              <a:rPr/>
            </a:br>
            <a:endParaRPr lang="en-US" sz="2800" b="0" strike="noStrike" spc="-1">
              <a:latin typeface="Arial"/>
            </a:endParaRPr>
          </a:p>
        </p:txBody>
      </p:sp>
      <p:sp>
        <p:nvSpPr>
          <p:cNvPr id="273" name="You can use if-else statement, if-elif-else statements when you are having very few conditions to check. If you have more that 4 conditions than switch statement will be more preferred."/>
          <p:cNvSpPr/>
          <p:nvPr/>
        </p:nvSpPr>
        <p:spPr>
          <a:xfrm>
            <a:off x="1001880" y="3219358"/>
            <a:ext cx="9830880" cy="471843"/>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gn="ctr">
              <a:lnSpc>
                <a:spcPct val="100000"/>
              </a:lnSpc>
              <a:tabLst>
                <a:tab pos="0" algn="l"/>
              </a:tabLst>
            </a:pPr>
            <a:endParaRPr lang="en-US" sz="2400" b="1" strike="noStrike" spc="-1">
              <a:solidFill>
                <a:srgbClr val="FFFFFF"/>
              </a:solidFill>
              <a:latin typeface="Helvetica Neue"/>
            </a:endParaRPr>
          </a:p>
        </p:txBody>
      </p:sp>
      <p:pic>
        <p:nvPicPr>
          <p:cNvPr id="3" name="Picture 3" descr="Diagram&#10;&#10;Description automatically generated">
            <a:extLst>
              <a:ext uri="{FF2B5EF4-FFF2-40B4-BE49-F238E27FC236}">
                <a16:creationId xmlns:a16="http://schemas.microsoft.com/office/drawing/2014/main" id="{26B86FD3-80CD-477E-A7F9-ACB9877D169C}"/>
              </a:ext>
            </a:extLst>
          </p:cNvPr>
          <p:cNvPicPr>
            <a:picLocks noChangeAspect="1"/>
          </p:cNvPicPr>
          <p:nvPr/>
        </p:nvPicPr>
        <p:blipFill>
          <a:blip r:embed="rId3"/>
          <a:stretch>
            <a:fillRect/>
          </a:stretch>
        </p:blipFill>
        <p:spPr>
          <a:xfrm>
            <a:off x="3947224" y="1143650"/>
            <a:ext cx="5882644" cy="8496852"/>
          </a:xfrm>
          <a:prstGeom prst="rect">
            <a:avLst/>
          </a:prstGeom>
        </p:spPr>
      </p:pic>
    </p:spTree>
    <p:extLst>
      <p:ext uri="{BB962C8B-B14F-4D97-AF65-F5344CB8AC3E}">
        <p14:creationId xmlns:p14="http://schemas.microsoft.com/office/powerpoint/2010/main" val="4192045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0" name="PrepBytes_Logo.png" descr="PrepBytes_Logo.png"/>
          <p:cNvPicPr/>
          <p:nvPr/>
        </p:nvPicPr>
        <p:blipFill>
          <a:blip r:embed="rId2"/>
          <a:stretch/>
        </p:blipFill>
        <p:spPr>
          <a:xfrm>
            <a:off x="10145520" y="353160"/>
            <a:ext cx="2351160" cy="613440"/>
          </a:xfrm>
          <a:prstGeom prst="rect">
            <a:avLst/>
          </a:prstGeom>
          <a:ln w="12700">
            <a:noFill/>
          </a:ln>
        </p:spPr>
      </p:pic>
      <p:sp>
        <p:nvSpPr>
          <p:cNvPr id="271" name="If Else"/>
          <p:cNvSpPr/>
          <p:nvPr/>
        </p:nvSpPr>
        <p:spPr>
          <a:xfrm>
            <a:off x="1651372" y="631741"/>
            <a:ext cx="1669328" cy="79319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tabLst>
                <a:tab pos="0" algn="l"/>
              </a:tabLst>
            </a:pPr>
            <a:r>
              <a:rPr lang="en-US" sz="4800" spc="-1">
                <a:solidFill>
                  <a:srgbClr val="00A2FF"/>
                </a:solidFill>
                <a:latin typeface="Gill Sans"/>
              </a:rPr>
              <a:t> If else</a:t>
            </a:r>
            <a:endParaRPr lang="en-US" sz="4800" b="0" strike="noStrike" spc="-1">
              <a:solidFill>
                <a:srgbClr val="00A2FF"/>
              </a:solidFill>
              <a:latin typeface="Gill Sans"/>
            </a:endParaRPr>
          </a:p>
        </p:txBody>
      </p:sp>
      <p:sp>
        <p:nvSpPr>
          <p:cNvPr id="272" name="Rectangle 1"/>
          <p:cNvSpPr/>
          <p:nvPr/>
        </p:nvSpPr>
        <p:spPr>
          <a:xfrm>
            <a:off x="1178280" y="5067360"/>
            <a:ext cx="9477720" cy="757324"/>
          </a:xfrm>
          <a:prstGeom prst="rect">
            <a:avLst/>
          </a:prstGeom>
          <a:noFill/>
          <a:ln w="12700">
            <a:noFill/>
          </a:ln>
        </p:spPr>
        <p:style>
          <a:lnRef idx="0">
            <a:scrgbClr r="0" g="0" b="0"/>
          </a:lnRef>
          <a:fillRef idx="0">
            <a:scrgbClr r="0" g="0" b="0"/>
          </a:fillRef>
          <a:effectRef idx="0">
            <a:scrgbClr r="0" g="0" b="0"/>
          </a:effectRef>
          <a:fontRef idx="minor"/>
        </p:style>
        <p:txBody>
          <a:bodyPr lIns="24480" tIns="24480" rIns="24480" bIns="24480" anchor="t">
            <a:spAutoFit/>
          </a:bodyPr>
          <a:lstStyle/>
          <a:p>
            <a:pPr>
              <a:lnSpc>
                <a:spcPct val="100000"/>
              </a:lnSpc>
              <a:tabLst>
                <a:tab pos="0" algn="l"/>
              </a:tabLst>
            </a:pPr>
            <a:br>
              <a:rPr/>
            </a:br>
            <a:endParaRPr lang="en-US" sz="2800" b="0" strike="noStrike" spc="-1">
              <a:latin typeface="Arial"/>
            </a:endParaRPr>
          </a:p>
        </p:txBody>
      </p:sp>
      <p:sp>
        <p:nvSpPr>
          <p:cNvPr id="273" name="You can use if-else statement, if-elif-else statements when you are having very few conditions to check. If you have more that 4 conditions than switch statement will be more preferred."/>
          <p:cNvSpPr/>
          <p:nvPr/>
        </p:nvSpPr>
        <p:spPr>
          <a:xfrm>
            <a:off x="1001880" y="3219358"/>
            <a:ext cx="9830880" cy="471843"/>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gn="ctr">
              <a:lnSpc>
                <a:spcPct val="100000"/>
              </a:lnSpc>
              <a:tabLst>
                <a:tab pos="0" algn="l"/>
              </a:tabLst>
            </a:pPr>
            <a:endParaRPr lang="en-US" sz="2400" b="1" strike="noStrike" spc="-1">
              <a:solidFill>
                <a:srgbClr val="FFFFFF"/>
              </a:solidFill>
              <a:latin typeface="Helvetica Neue"/>
            </a:endParaRPr>
          </a:p>
        </p:txBody>
      </p:sp>
      <p:pic>
        <p:nvPicPr>
          <p:cNvPr id="3" name="Picture 3" descr="Text&#10;&#10;Description automatically generated">
            <a:extLst>
              <a:ext uri="{FF2B5EF4-FFF2-40B4-BE49-F238E27FC236}">
                <a16:creationId xmlns:a16="http://schemas.microsoft.com/office/drawing/2014/main" id="{B42286B9-0254-4DFE-BA17-A9E6C8656B37}"/>
              </a:ext>
            </a:extLst>
          </p:cNvPr>
          <p:cNvPicPr>
            <a:picLocks noChangeAspect="1"/>
          </p:cNvPicPr>
          <p:nvPr/>
        </p:nvPicPr>
        <p:blipFill>
          <a:blip r:embed="rId3"/>
          <a:stretch>
            <a:fillRect/>
          </a:stretch>
        </p:blipFill>
        <p:spPr>
          <a:xfrm>
            <a:off x="-4546" y="3451479"/>
            <a:ext cx="12880482" cy="3695519"/>
          </a:xfrm>
          <a:prstGeom prst="rect">
            <a:avLst/>
          </a:prstGeom>
        </p:spPr>
      </p:pic>
    </p:spTree>
    <p:extLst>
      <p:ext uri="{BB962C8B-B14F-4D97-AF65-F5344CB8AC3E}">
        <p14:creationId xmlns:p14="http://schemas.microsoft.com/office/powerpoint/2010/main" val="2214861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4" name="PrepBytes_Logo.png" descr="PrepBytes_Logo.png"/>
          <p:cNvPicPr/>
          <p:nvPr/>
        </p:nvPicPr>
        <p:blipFill>
          <a:blip r:embed="rId2"/>
          <a:stretch/>
        </p:blipFill>
        <p:spPr>
          <a:xfrm>
            <a:off x="10402200" y="204480"/>
            <a:ext cx="2351160" cy="613440"/>
          </a:xfrm>
          <a:prstGeom prst="rect">
            <a:avLst/>
          </a:prstGeom>
          <a:ln w="12700">
            <a:noFill/>
          </a:ln>
        </p:spPr>
      </p:pic>
      <p:sp>
        <p:nvSpPr>
          <p:cNvPr id="275" name="If Else"/>
          <p:cNvSpPr/>
          <p:nvPr/>
        </p:nvSpPr>
        <p:spPr>
          <a:xfrm>
            <a:off x="391320" y="1683000"/>
            <a:ext cx="479340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00A2FF"/>
                </a:solidFill>
                <a:latin typeface="Gill Sans"/>
                <a:ea typeface="Gill Sans"/>
              </a:rPr>
              <a:t>Switch Statement</a:t>
            </a:r>
            <a:endParaRPr lang="en-US" sz="4800" b="0" strike="noStrike" spc="-1">
              <a:latin typeface="Arial"/>
            </a:endParaRPr>
          </a:p>
        </p:txBody>
      </p:sp>
      <p:sp>
        <p:nvSpPr>
          <p:cNvPr id="276" name="Rectangle 1"/>
          <p:cNvSpPr/>
          <p:nvPr/>
        </p:nvSpPr>
        <p:spPr>
          <a:xfrm>
            <a:off x="1948320" y="3405600"/>
            <a:ext cx="9477720" cy="784800"/>
          </a:xfrm>
          <a:prstGeom prst="rect">
            <a:avLst/>
          </a:prstGeom>
          <a:noFill/>
          <a:ln w="12700">
            <a:noFill/>
          </a:ln>
        </p:spPr>
        <p:style>
          <a:lnRef idx="0">
            <a:scrgbClr r="0" g="0" b="0"/>
          </a:lnRef>
          <a:fillRef idx="0">
            <a:scrgbClr r="0" g="0" b="0"/>
          </a:fillRef>
          <a:effectRef idx="0">
            <a:scrgbClr r="0" g="0" b="0"/>
          </a:effectRef>
          <a:fontRef idx="minor"/>
        </p:style>
      </p:sp>
      <p:sp>
        <p:nvSpPr>
          <p:cNvPr id="277" name="switch(expression) {…"/>
          <p:cNvSpPr/>
          <p:nvPr/>
        </p:nvSpPr>
        <p:spPr>
          <a:xfrm>
            <a:off x="3620160" y="3475080"/>
            <a:ext cx="6133680" cy="3759480"/>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400" b="1" strike="noStrike" spc="-1">
                <a:solidFill>
                  <a:srgbClr val="FAE232"/>
                </a:solidFill>
                <a:latin typeface="Helvetica Neue"/>
                <a:ea typeface="Helvetica Neue"/>
              </a:rPr>
              <a:t>switch(expression) {</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case x:</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 code block</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break;</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case y:</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 code block</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break;</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default:</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    	//code block</a:t>
            </a:r>
            <a:endParaRPr lang="en-US" sz="2400" b="0" strike="noStrike" spc="-1">
              <a:latin typeface="Arial"/>
            </a:endParaRPr>
          </a:p>
          <a:p>
            <a:pPr>
              <a:lnSpc>
                <a:spcPct val="100000"/>
              </a:lnSpc>
              <a:tabLst>
                <a:tab pos="0" algn="l"/>
              </a:tabLst>
            </a:pPr>
            <a:r>
              <a:rPr lang="en-US" sz="2400" b="1" strike="noStrike" spc="-1">
                <a:solidFill>
                  <a:srgbClr val="FAE232"/>
                </a:solidFill>
                <a:latin typeface="Helvetica Neue"/>
                <a:ea typeface="Helvetica Neue"/>
              </a:rPr>
              <a:t>}</a:t>
            </a:r>
            <a:endParaRPr lang="en-US" sz="2400" b="0" strike="noStrike" spc="-1">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4" name="PrepBytes_Logo.png" descr="PrepBytes_Logo.png"/>
          <p:cNvPicPr/>
          <p:nvPr/>
        </p:nvPicPr>
        <p:blipFill>
          <a:blip r:embed="rId2"/>
          <a:stretch/>
        </p:blipFill>
        <p:spPr>
          <a:xfrm>
            <a:off x="10402200" y="204480"/>
            <a:ext cx="2351160" cy="613440"/>
          </a:xfrm>
          <a:prstGeom prst="rect">
            <a:avLst/>
          </a:prstGeom>
          <a:ln w="12700">
            <a:noFill/>
          </a:ln>
        </p:spPr>
      </p:pic>
      <p:sp>
        <p:nvSpPr>
          <p:cNvPr id="275" name="If Else"/>
          <p:cNvSpPr/>
          <p:nvPr/>
        </p:nvSpPr>
        <p:spPr>
          <a:xfrm>
            <a:off x="69202" y="152939"/>
            <a:ext cx="479340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00A2FF"/>
                </a:solidFill>
                <a:latin typeface="Gill Sans"/>
                <a:ea typeface="Gill Sans"/>
              </a:rPr>
              <a:t>Switch Statement</a:t>
            </a:r>
            <a:endParaRPr lang="en-US" sz="4800" b="0" strike="noStrike" spc="-1">
              <a:latin typeface="Arial"/>
            </a:endParaRPr>
          </a:p>
        </p:txBody>
      </p:sp>
      <p:sp>
        <p:nvSpPr>
          <p:cNvPr id="276" name="Rectangle 1"/>
          <p:cNvSpPr/>
          <p:nvPr/>
        </p:nvSpPr>
        <p:spPr>
          <a:xfrm>
            <a:off x="1948320" y="3405600"/>
            <a:ext cx="9477720" cy="784800"/>
          </a:xfrm>
          <a:prstGeom prst="rect">
            <a:avLst/>
          </a:prstGeom>
          <a:noFill/>
          <a:ln w="12700">
            <a:noFill/>
          </a:ln>
        </p:spPr>
        <p:style>
          <a:lnRef idx="0">
            <a:scrgbClr r="0" g="0" b="0"/>
          </a:lnRef>
          <a:fillRef idx="0">
            <a:scrgbClr r="0" g="0" b="0"/>
          </a:fillRef>
          <a:effectRef idx="0">
            <a:scrgbClr r="0" g="0" b="0"/>
          </a:effectRef>
          <a:fontRef idx="minor"/>
        </p:style>
      </p:sp>
      <p:sp>
        <p:nvSpPr>
          <p:cNvPr id="277" name="switch(expression) {…"/>
          <p:cNvSpPr/>
          <p:nvPr/>
        </p:nvSpPr>
        <p:spPr>
          <a:xfrm>
            <a:off x="3620160" y="5118898"/>
            <a:ext cx="6133680" cy="471843"/>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endParaRPr lang="en-US" sz="2400" b="1" strike="noStrike" spc="-1">
              <a:solidFill>
                <a:srgbClr val="FAE232"/>
              </a:solidFill>
              <a:latin typeface="Helvetica Neue"/>
            </a:endParaRPr>
          </a:p>
        </p:txBody>
      </p:sp>
      <p:pic>
        <p:nvPicPr>
          <p:cNvPr id="3" name="Picture 3" descr="Diagram&#10;&#10;Description automatically generated">
            <a:extLst>
              <a:ext uri="{FF2B5EF4-FFF2-40B4-BE49-F238E27FC236}">
                <a16:creationId xmlns:a16="http://schemas.microsoft.com/office/drawing/2014/main" id="{550FE5A9-D352-4A3F-AB73-6FADAB9298E9}"/>
              </a:ext>
            </a:extLst>
          </p:cNvPr>
          <p:cNvPicPr>
            <a:picLocks noChangeAspect="1"/>
          </p:cNvPicPr>
          <p:nvPr/>
        </p:nvPicPr>
        <p:blipFill>
          <a:blip r:embed="rId3"/>
          <a:stretch>
            <a:fillRect/>
          </a:stretch>
        </p:blipFill>
        <p:spPr>
          <a:xfrm>
            <a:off x="2793855" y="589634"/>
            <a:ext cx="6741569" cy="9064316"/>
          </a:xfrm>
          <a:prstGeom prst="rect">
            <a:avLst/>
          </a:prstGeom>
        </p:spPr>
      </p:pic>
    </p:spTree>
    <p:extLst>
      <p:ext uri="{BB962C8B-B14F-4D97-AF65-F5344CB8AC3E}">
        <p14:creationId xmlns:p14="http://schemas.microsoft.com/office/powerpoint/2010/main" val="39398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4" name="PrepBytes_Logo.png" descr="PrepBytes_Logo.png"/>
          <p:cNvPicPr/>
          <p:nvPr/>
        </p:nvPicPr>
        <p:blipFill>
          <a:blip r:embed="rId2"/>
          <a:stretch/>
        </p:blipFill>
        <p:spPr>
          <a:xfrm>
            <a:off x="10402200" y="204480"/>
            <a:ext cx="2351160" cy="613440"/>
          </a:xfrm>
          <a:prstGeom prst="rect">
            <a:avLst/>
          </a:prstGeom>
          <a:ln w="12700">
            <a:noFill/>
          </a:ln>
        </p:spPr>
      </p:pic>
      <p:sp>
        <p:nvSpPr>
          <p:cNvPr id="275" name="If Else"/>
          <p:cNvSpPr/>
          <p:nvPr/>
        </p:nvSpPr>
        <p:spPr>
          <a:xfrm>
            <a:off x="69202" y="152939"/>
            <a:ext cx="479340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00A2FF"/>
                </a:solidFill>
                <a:latin typeface="Gill Sans"/>
                <a:ea typeface="Gill Sans"/>
              </a:rPr>
              <a:t>Switch Statement</a:t>
            </a:r>
            <a:endParaRPr lang="en-US" sz="4800" b="0" strike="noStrike" spc="-1">
              <a:latin typeface="Arial"/>
            </a:endParaRPr>
          </a:p>
        </p:txBody>
      </p:sp>
      <p:sp>
        <p:nvSpPr>
          <p:cNvPr id="276" name="Rectangle 1"/>
          <p:cNvSpPr/>
          <p:nvPr/>
        </p:nvSpPr>
        <p:spPr>
          <a:xfrm>
            <a:off x="1948320" y="3405600"/>
            <a:ext cx="9477720" cy="784800"/>
          </a:xfrm>
          <a:prstGeom prst="rect">
            <a:avLst/>
          </a:prstGeom>
          <a:noFill/>
          <a:ln w="12700">
            <a:noFill/>
          </a:ln>
        </p:spPr>
        <p:style>
          <a:lnRef idx="0">
            <a:scrgbClr r="0" g="0" b="0"/>
          </a:lnRef>
          <a:fillRef idx="0">
            <a:scrgbClr r="0" g="0" b="0"/>
          </a:fillRef>
          <a:effectRef idx="0">
            <a:scrgbClr r="0" g="0" b="0"/>
          </a:effectRef>
          <a:fontRef idx="minor"/>
        </p:style>
      </p:sp>
      <p:sp>
        <p:nvSpPr>
          <p:cNvPr id="277" name="switch(expression) {…"/>
          <p:cNvSpPr/>
          <p:nvPr/>
        </p:nvSpPr>
        <p:spPr>
          <a:xfrm>
            <a:off x="3620160" y="5118898"/>
            <a:ext cx="6133680" cy="471843"/>
          </a:xfrm>
          <a:prstGeom prst="rect">
            <a:avLst/>
          </a:prstGeom>
          <a:noFill/>
          <a:ln w="127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endParaRPr lang="en-US" sz="2400" b="1" strike="noStrike" spc="-1">
              <a:solidFill>
                <a:srgbClr val="FAE232"/>
              </a:solidFill>
              <a:latin typeface="Helvetica Neue"/>
            </a:endParaRPr>
          </a:p>
        </p:txBody>
      </p:sp>
      <p:pic>
        <p:nvPicPr>
          <p:cNvPr id="2" name="Picture 3" descr="Text&#10;&#10;Description automatically generated">
            <a:extLst>
              <a:ext uri="{FF2B5EF4-FFF2-40B4-BE49-F238E27FC236}">
                <a16:creationId xmlns:a16="http://schemas.microsoft.com/office/drawing/2014/main" id="{2059F7DA-FB7C-45F6-92C4-F86E49C5CB6E}"/>
              </a:ext>
            </a:extLst>
          </p:cNvPr>
          <p:cNvPicPr>
            <a:picLocks noChangeAspect="1"/>
          </p:cNvPicPr>
          <p:nvPr/>
        </p:nvPicPr>
        <p:blipFill>
          <a:blip r:embed="rId3"/>
          <a:stretch>
            <a:fillRect/>
          </a:stretch>
        </p:blipFill>
        <p:spPr>
          <a:xfrm>
            <a:off x="438366" y="2134326"/>
            <a:ext cx="11971761" cy="6840319"/>
          </a:xfrm>
          <a:prstGeom prst="rect">
            <a:avLst/>
          </a:prstGeom>
        </p:spPr>
      </p:pic>
    </p:spTree>
    <p:extLst>
      <p:ext uri="{BB962C8B-B14F-4D97-AF65-F5344CB8AC3E}">
        <p14:creationId xmlns:p14="http://schemas.microsoft.com/office/powerpoint/2010/main" val="2572919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0565640" y="357120"/>
            <a:ext cx="1783080" cy="465120"/>
          </a:xfrm>
          <a:prstGeom prst="rect">
            <a:avLst/>
          </a:prstGeom>
          <a:ln w="12700">
            <a:noFill/>
          </a:ln>
          <a:effectLst>
            <a:reflection stA="50000" endPos="40000" dir="5400000" sy="-100000" algn="bl" rotWithShape="0"/>
          </a:effectLst>
        </p:spPr>
      </p:pic>
      <p:sp>
        <p:nvSpPr>
          <p:cNvPr id="279" name="Function"/>
          <p:cNvSpPr/>
          <p:nvPr/>
        </p:nvSpPr>
        <p:spPr>
          <a:xfrm>
            <a:off x="1272960" y="1546200"/>
            <a:ext cx="372924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8400" b="0" strike="noStrike" spc="-1">
                <a:solidFill>
                  <a:srgbClr val="FFFFFF"/>
                </a:solidFill>
                <a:latin typeface="Arial"/>
                <a:ea typeface="Arial"/>
              </a:rPr>
              <a:t>LOOPS</a:t>
            </a:r>
            <a:endParaRPr lang="en-US" sz="8400" b="0" strike="noStrike" spc="-1">
              <a:latin typeface="Arial"/>
            </a:endParaRPr>
          </a:p>
        </p:txBody>
      </p:sp>
      <p:sp>
        <p:nvSpPr>
          <p:cNvPr id="280" name="Bitwise And - a&amp;b…"/>
          <p:cNvSpPr/>
          <p:nvPr/>
        </p:nvSpPr>
        <p:spPr>
          <a:xfrm>
            <a:off x="1680480" y="3961440"/>
            <a:ext cx="9076680" cy="3521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Below are the loops available in JS :</a:t>
            </a:r>
            <a:endParaRPr lang="en-US" sz="3200" b="0" strike="noStrike" spc="-1">
              <a:latin typeface="Arial"/>
            </a:endParaRPr>
          </a:p>
          <a:p>
            <a:pPr>
              <a:lnSpc>
                <a:spcPts val="3900"/>
              </a:lnSpc>
              <a:tabLst>
                <a:tab pos="0" algn="l"/>
              </a:tabLst>
            </a:pPr>
            <a:endParaRPr lang="en-US" sz="3200" b="0" strike="noStrike" spc="-1">
              <a:latin typeface="Arial"/>
            </a:endParaRPr>
          </a:p>
          <a:p>
            <a:pPr marL="105156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 for loop</a:t>
            </a:r>
            <a:endParaRPr lang="en-US" sz="3200" b="0" strike="noStrike" spc="-1">
              <a:latin typeface="Arial"/>
            </a:endParaRPr>
          </a:p>
          <a:p>
            <a:pPr marL="105156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 for-in loop</a:t>
            </a:r>
            <a:endParaRPr lang="en-US" sz="3200" b="0" strike="noStrike" spc="-1">
              <a:latin typeface="Arial"/>
            </a:endParaRPr>
          </a:p>
          <a:p>
            <a:pPr marL="105156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 for-of loop</a:t>
            </a:r>
            <a:endParaRPr lang="en-US" sz="3200" b="0" strike="noStrike" spc="-1">
              <a:latin typeface="Arial"/>
            </a:endParaRPr>
          </a:p>
          <a:p>
            <a:pPr marL="105156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 while</a:t>
            </a:r>
            <a:endParaRPr lang="en-US" sz="3200" b="0" strike="noStrike" spc="-1">
              <a:latin typeface="Arial"/>
            </a:endParaRPr>
          </a:p>
          <a:p>
            <a:pPr marL="1051560" lvl="1" indent="-444600">
              <a:lnSpc>
                <a:spcPts val="3900"/>
              </a:lnSpc>
              <a:buClr>
                <a:srgbClr val="56C1FF"/>
              </a:buClr>
              <a:buSzPct val="145000"/>
              <a:buFont typeface="Symbol"/>
              <a:buChar char=""/>
              <a:tabLst>
                <a:tab pos="0" algn="l"/>
              </a:tabLst>
            </a:pPr>
            <a:r>
              <a:rPr lang="en-US" sz="3200" b="0" strike="noStrike" spc="-1">
                <a:solidFill>
                  <a:srgbClr val="56C1FF"/>
                </a:solidFill>
                <a:latin typeface="Courier New"/>
                <a:ea typeface="Courier New"/>
              </a:rPr>
              <a:t> do-while loop</a:t>
            </a:r>
            <a:endParaRPr lang="en-US" sz="3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0"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41" name="Javascript is a scripting language"/>
          <p:cNvSpPr/>
          <p:nvPr/>
        </p:nvSpPr>
        <p:spPr>
          <a:xfrm>
            <a:off x="1545312" y="4396585"/>
            <a:ext cx="10142879" cy="19011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nSpc>
                <a:spcPct val="100000"/>
              </a:lnSpc>
              <a:tabLst>
                <a:tab pos="0" algn="l"/>
              </a:tabLst>
            </a:pPr>
            <a:r>
              <a:rPr lang="en-US" sz="3000" b="0" strike="noStrike" spc="-1" err="1">
                <a:solidFill>
                  <a:srgbClr val="00B0F0"/>
                </a:solidFill>
                <a:latin typeface="Courier New"/>
                <a:ea typeface="Arial"/>
              </a:rPr>
              <a:t>Javascript</a:t>
            </a:r>
            <a:r>
              <a:rPr lang="en-US" sz="3000" b="0" strike="noStrike" spc="-1">
                <a:solidFill>
                  <a:srgbClr val="00B0F0"/>
                </a:solidFill>
                <a:latin typeface="Courier New"/>
                <a:ea typeface="Arial"/>
              </a:rPr>
              <a:t> is a scripting language that enables you to create dynamically updating content, control multimedia, animate images, and pretty much everything else.</a:t>
            </a:r>
            <a:endParaRPr lang="en-US" sz="3000" b="0" strike="noStrike" spc="-1">
              <a:solidFill>
                <a:srgbClr val="00B0F0"/>
              </a:solidFill>
              <a:latin typeface="Courier New"/>
            </a:endParaRPr>
          </a:p>
        </p:txBody>
      </p:sp>
      <p:sp>
        <p:nvSpPr>
          <p:cNvPr id="142"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43" name="alert"/>
          <p:cNvSpPr/>
          <p:nvPr/>
        </p:nvSpPr>
        <p:spPr>
          <a:xfrm>
            <a:off x="186480" y="1976400"/>
            <a:ext cx="6967800" cy="14374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What is Javascript ?</a:t>
            </a:r>
            <a:endParaRPr lang="en-US" sz="4800" b="0" strike="noStrike" spc="-1">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1230008" y="55135"/>
            <a:ext cx="1783080" cy="465120"/>
          </a:xfrm>
          <a:prstGeom prst="rect">
            <a:avLst/>
          </a:prstGeom>
          <a:ln w="12700">
            <a:noFill/>
          </a:ln>
          <a:effectLst>
            <a:reflection stA="50000" endPos="40000" dir="5400000" sy="-100000" algn="bl" rotWithShape="0"/>
          </a:effectLst>
        </p:spPr>
      </p:pic>
      <p:sp>
        <p:nvSpPr>
          <p:cNvPr id="279" name="Function"/>
          <p:cNvSpPr/>
          <p:nvPr/>
        </p:nvSpPr>
        <p:spPr>
          <a:xfrm>
            <a:off x="179805" y="664806"/>
            <a:ext cx="5786229" cy="13480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endParaRPr lang="en-US" sz="8400" b="0" strike="noStrike" spc="-1">
              <a:solidFill>
                <a:srgbClr val="FFFFFF"/>
              </a:solidFill>
              <a:latin typeface="Arial"/>
            </a:endParaRPr>
          </a:p>
        </p:txBody>
      </p:sp>
      <p:sp>
        <p:nvSpPr>
          <p:cNvPr id="280" name="Bitwise And - a&amp;b…"/>
          <p:cNvSpPr/>
          <p:nvPr/>
        </p:nvSpPr>
        <p:spPr>
          <a:xfrm>
            <a:off x="1680480" y="54450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2" name="Picture 2" descr="Diagram&#10;&#10;Description automatically generated">
            <a:extLst>
              <a:ext uri="{FF2B5EF4-FFF2-40B4-BE49-F238E27FC236}">
                <a16:creationId xmlns:a16="http://schemas.microsoft.com/office/drawing/2014/main" id="{4BC6FF72-ECDC-4B8D-8424-2FBE84037059}"/>
              </a:ext>
            </a:extLst>
          </p:cNvPr>
          <p:cNvPicPr>
            <a:picLocks noChangeAspect="1"/>
          </p:cNvPicPr>
          <p:nvPr/>
        </p:nvPicPr>
        <p:blipFill>
          <a:blip r:embed="rId3"/>
          <a:stretch>
            <a:fillRect/>
          </a:stretch>
        </p:blipFill>
        <p:spPr>
          <a:xfrm>
            <a:off x="176645" y="50713"/>
            <a:ext cx="11083234" cy="9664754"/>
          </a:xfrm>
          <a:prstGeom prst="rect">
            <a:avLst/>
          </a:prstGeom>
        </p:spPr>
      </p:pic>
    </p:spTree>
    <p:extLst>
      <p:ext uri="{BB962C8B-B14F-4D97-AF65-F5344CB8AC3E}">
        <p14:creationId xmlns:p14="http://schemas.microsoft.com/office/powerpoint/2010/main" val="1190271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1230008" y="55135"/>
            <a:ext cx="1783080" cy="465120"/>
          </a:xfrm>
          <a:prstGeom prst="rect">
            <a:avLst/>
          </a:prstGeom>
          <a:ln w="12700">
            <a:noFill/>
          </a:ln>
          <a:effectLst>
            <a:reflection stA="50000" endPos="40000" dir="5400000" sy="-100000" algn="bl" rotWithShape="0"/>
          </a:effectLst>
        </p:spPr>
      </p:pic>
      <p:sp>
        <p:nvSpPr>
          <p:cNvPr id="279" name="Function"/>
          <p:cNvSpPr/>
          <p:nvPr/>
        </p:nvSpPr>
        <p:spPr>
          <a:xfrm>
            <a:off x="179805" y="664806"/>
            <a:ext cx="5786229" cy="13480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endParaRPr lang="en-US" sz="8400" b="0" strike="noStrike" spc="-1">
              <a:solidFill>
                <a:srgbClr val="FFFFFF"/>
              </a:solidFill>
              <a:latin typeface="Arial"/>
            </a:endParaRPr>
          </a:p>
        </p:txBody>
      </p:sp>
      <p:sp>
        <p:nvSpPr>
          <p:cNvPr id="280" name="Bitwise And - a&amp;b…"/>
          <p:cNvSpPr/>
          <p:nvPr/>
        </p:nvSpPr>
        <p:spPr>
          <a:xfrm>
            <a:off x="1680480" y="54450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3" name="Picture 3" descr="Graphical user interface&#10;&#10;Description automatically generated">
            <a:extLst>
              <a:ext uri="{FF2B5EF4-FFF2-40B4-BE49-F238E27FC236}">
                <a16:creationId xmlns:a16="http://schemas.microsoft.com/office/drawing/2014/main" id="{A2803AA1-F172-48BF-81F1-061E0293E5DA}"/>
              </a:ext>
            </a:extLst>
          </p:cNvPr>
          <p:cNvPicPr>
            <a:picLocks noChangeAspect="1"/>
          </p:cNvPicPr>
          <p:nvPr/>
        </p:nvPicPr>
        <p:blipFill>
          <a:blip r:embed="rId3"/>
          <a:stretch>
            <a:fillRect/>
          </a:stretch>
        </p:blipFill>
        <p:spPr>
          <a:xfrm>
            <a:off x="659822" y="53349"/>
            <a:ext cx="10073545" cy="9456930"/>
          </a:xfrm>
          <a:prstGeom prst="rect">
            <a:avLst/>
          </a:prstGeom>
        </p:spPr>
      </p:pic>
    </p:spTree>
    <p:extLst>
      <p:ext uri="{BB962C8B-B14F-4D97-AF65-F5344CB8AC3E}">
        <p14:creationId xmlns:p14="http://schemas.microsoft.com/office/powerpoint/2010/main" val="1021546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1230008" y="55135"/>
            <a:ext cx="1783080" cy="465120"/>
          </a:xfrm>
          <a:prstGeom prst="rect">
            <a:avLst/>
          </a:prstGeom>
          <a:ln w="12700">
            <a:noFill/>
          </a:ln>
          <a:effectLst>
            <a:reflection stA="50000" endPos="40000" dir="5400000" sy="-100000" algn="bl" rotWithShape="0"/>
          </a:effectLst>
        </p:spPr>
      </p:pic>
      <p:sp>
        <p:nvSpPr>
          <p:cNvPr id="279" name="Function"/>
          <p:cNvSpPr/>
          <p:nvPr/>
        </p:nvSpPr>
        <p:spPr>
          <a:xfrm>
            <a:off x="179805" y="664806"/>
            <a:ext cx="5786229" cy="13480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endParaRPr lang="en-US" sz="8400" b="0" strike="noStrike" spc="-1">
              <a:solidFill>
                <a:srgbClr val="FFFFFF"/>
              </a:solidFill>
              <a:latin typeface="Arial"/>
            </a:endParaRPr>
          </a:p>
        </p:txBody>
      </p:sp>
      <p:sp>
        <p:nvSpPr>
          <p:cNvPr id="280" name="Bitwise And - a&amp;b…"/>
          <p:cNvSpPr/>
          <p:nvPr/>
        </p:nvSpPr>
        <p:spPr>
          <a:xfrm>
            <a:off x="1680480" y="54450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2" name="Picture 3" descr="Graphical user interface, application, website&#10;&#10;Description automatically generated">
            <a:extLst>
              <a:ext uri="{FF2B5EF4-FFF2-40B4-BE49-F238E27FC236}">
                <a16:creationId xmlns:a16="http://schemas.microsoft.com/office/drawing/2014/main" id="{9FC0537F-A727-4CE1-BD83-EEFC21598986}"/>
              </a:ext>
            </a:extLst>
          </p:cNvPr>
          <p:cNvPicPr>
            <a:picLocks noChangeAspect="1"/>
          </p:cNvPicPr>
          <p:nvPr/>
        </p:nvPicPr>
        <p:blipFill>
          <a:blip r:embed="rId3"/>
          <a:stretch>
            <a:fillRect/>
          </a:stretch>
        </p:blipFill>
        <p:spPr>
          <a:xfrm>
            <a:off x="559160" y="295534"/>
            <a:ext cx="10113932" cy="9213658"/>
          </a:xfrm>
          <a:prstGeom prst="rect">
            <a:avLst/>
          </a:prstGeom>
        </p:spPr>
      </p:pic>
    </p:spTree>
    <p:extLst>
      <p:ext uri="{BB962C8B-B14F-4D97-AF65-F5344CB8AC3E}">
        <p14:creationId xmlns:p14="http://schemas.microsoft.com/office/powerpoint/2010/main" val="596134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1230008" y="55135"/>
            <a:ext cx="1783080" cy="465120"/>
          </a:xfrm>
          <a:prstGeom prst="rect">
            <a:avLst/>
          </a:prstGeom>
          <a:ln w="12700">
            <a:noFill/>
          </a:ln>
          <a:effectLst>
            <a:reflection stA="50000" endPos="40000" dir="5400000" sy="-100000" algn="bl" rotWithShape="0"/>
          </a:effectLst>
        </p:spPr>
      </p:pic>
      <p:sp>
        <p:nvSpPr>
          <p:cNvPr id="279" name="Function"/>
          <p:cNvSpPr/>
          <p:nvPr/>
        </p:nvSpPr>
        <p:spPr>
          <a:xfrm>
            <a:off x="179805" y="664806"/>
            <a:ext cx="5786229" cy="13480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endParaRPr lang="en-US" sz="8400" b="0" strike="noStrike" spc="-1">
              <a:solidFill>
                <a:srgbClr val="FFFFFF"/>
              </a:solidFill>
              <a:latin typeface="Arial"/>
            </a:endParaRPr>
          </a:p>
        </p:txBody>
      </p:sp>
      <p:sp>
        <p:nvSpPr>
          <p:cNvPr id="280" name="Bitwise And - a&amp;b…"/>
          <p:cNvSpPr/>
          <p:nvPr/>
        </p:nvSpPr>
        <p:spPr>
          <a:xfrm>
            <a:off x="1680480" y="54450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3" name="Picture 3">
            <a:extLst>
              <a:ext uri="{FF2B5EF4-FFF2-40B4-BE49-F238E27FC236}">
                <a16:creationId xmlns:a16="http://schemas.microsoft.com/office/drawing/2014/main" id="{DA5B3EDF-4D93-4AD3-8A8F-460F699F334E}"/>
              </a:ext>
            </a:extLst>
          </p:cNvPr>
          <p:cNvPicPr>
            <a:picLocks noChangeAspect="1"/>
          </p:cNvPicPr>
          <p:nvPr/>
        </p:nvPicPr>
        <p:blipFill>
          <a:blip r:embed="rId3"/>
          <a:stretch>
            <a:fillRect/>
          </a:stretch>
        </p:blipFill>
        <p:spPr>
          <a:xfrm>
            <a:off x="176645" y="2885225"/>
            <a:ext cx="12577575" cy="3983080"/>
          </a:xfrm>
          <a:prstGeom prst="rect">
            <a:avLst/>
          </a:prstGeom>
        </p:spPr>
      </p:pic>
    </p:spTree>
    <p:extLst>
      <p:ext uri="{BB962C8B-B14F-4D97-AF65-F5344CB8AC3E}">
        <p14:creationId xmlns:p14="http://schemas.microsoft.com/office/powerpoint/2010/main" val="3779892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PrepBytes_Logo.png" descr="PrepBytes_Logo.png"/>
          <p:cNvPicPr/>
          <p:nvPr/>
        </p:nvPicPr>
        <p:blipFill>
          <a:blip r:embed="rId2"/>
          <a:stretch/>
        </p:blipFill>
        <p:spPr>
          <a:xfrm>
            <a:off x="11230008" y="55135"/>
            <a:ext cx="1783080" cy="465120"/>
          </a:xfrm>
          <a:prstGeom prst="rect">
            <a:avLst/>
          </a:prstGeom>
          <a:ln w="12700">
            <a:noFill/>
          </a:ln>
          <a:effectLst>
            <a:reflection stA="50000" endPos="40000" dir="5400000" sy="-100000" algn="bl" rotWithShape="0"/>
          </a:effectLst>
        </p:spPr>
      </p:pic>
      <p:sp>
        <p:nvSpPr>
          <p:cNvPr id="279" name="Function"/>
          <p:cNvSpPr/>
          <p:nvPr/>
        </p:nvSpPr>
        <p:spPr>
          <a:xfrm>
            <a:off x="179805" y="664806"/>
            <a:ext cx="5786229" cy="1348087"/>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endParaRPr lang="en-US" sz="8400" b="0" strike="noStrike" spc="-1">
              <a:solidFill>
                <a:srgbClr val="FFFFFF"/>
              </a:solidFill>
              <a:latin typeface="Arial"/>
            </a:endParaRPr>
          </a:p>
        </p:txBody>
      </p:sp>
      <p:sp>
        <p:nvSpPr>
          <p:cNvPr id="280" name="Bitwise And - a&amp;b…"/>
          <p:cNvSpPr/>
          <p:nvPr/>
        </p:nvSpPr>
        <p:spPr>
          <a:xfrm>
            <a:off x="1680480" y="5445048"/>
            <a:ext cx="54592" cy="55466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Courier New"/>
            </a:endParaRPr>
          </a:p>
        </p:txBody>
      </p:sp>
      <p:pic>
        <p:nvPicPr>
          <p:cNvPr id="2" name="Picture 3" descr="Graphical user interface, text&#10;&#10;Description automatically generated">
            <a:extLst>
              <a:ext uri="{FF2B5EF4-FFF2-40B4-BE49-F238E27FC236}">
                <a16:creationId xmlns:a16="http://schemas.microsoft.com/office/drawing/2014/main" id="{95A0596B-711E-44EF-9F59-9E3F103EFB7E}"/>
              </a:ext>
            </a:extLst>
          </p:cNvPr>
          <p:cNvPicPr>
            <a:picLocks noChangeAspect="1"/>
          </p:cNvPicPr>
          <p:nvPr/>
        </p:nvPicPr>
        <p:blipFill>
          <a:blip r:embed="rId3"/>
          <a:stretch>
            <a:fillRect/>
          </a:stretch>
        </p:blipFill>
        <p:spPr>
          <a:xfrm>
            <a:off x="1948295" y="1374551"/>
            <a:ext cx="8962886" cy="7715878"/>
          </a:xfrm>
          <a:prstGeom prst="rect">
            <a:avLst/>
          </a:prstGeom>
        </p:spPr>
      </p:pic>
    </p:spTree>
    <p:extLst>
      <p:ext uri="{BB962C8B-B14F-4D97-AF65-F5344CB8AC3E}">
        <p14:creationId xmlns:p14="http://schemas.microsoft.com/office/powerpoint/2010/main" val="3870233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1" name="PrepBytes_Logo.png" descr="PrepBytes_Logo.png"/>
          <p:cNvPicPr/>
          <p:nvPr/>
        </p:nvPicPr>
        <p:blipFill>
          <a:blip r:embed="rId2"/>
          <a:stretch/>
        </p:blipFill>
        <p:spPr>
          <a:xfrm>
            <a:off x="10226520" y="380160"/>
            <a:ext cx="2351160" cy="613440"/>
          </a:xfrm>
          <a:prstGeom prst="rect">
            <a:avLst/>
          </a:prstGeom>
          <a:ln w="12700">
            <a:noFill/>
          </a:ln>
        </p:spPr>
      </p:pic>
      <p:sp>
        <p:nvSpPr>
          <p:cNvPr id="282" name="Loops"/>
          <p:cNvSpPr/>
          <p:nvPr/>
        </p:nvSpPr>
        <p:spPr>
          <a:xfrm>
            <a:off x="729360" y="1705680"/>
            <a:ext cx="1711800" cy="78444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4800" b="0" strike="noStrike" spc="-1">
                <a:solidFill>
                  <a:srgbClr val="FFFFFF"/>
                </a:solidFill>
                <a:latin typeface="Gill Sans"/>
                <a:ea typeface="Gill Sans"/>
              </a:rPr>
              <a:t>Loops</a:t>
            </a:r>
            <a:endParaRPr lang="en-US" sz="4800" b="0" strike="noStrike" spc="-1">
              <a:latin typeface="Arial"/>
            </a:endParaRPr>
          </a:p>
        </p:txBody>
      </p:sp>
      <p:sp>
        <p:nvSpPr>
          <p:cNvPr id="283" name="Labeled statement…"/>
          <p:cNvSpPr/>
          <p:nvPr/>
        </p:nvSpPr>
        <p:spPr>
          <a:xfrm>
            <a:off x="973080" y="3422520"/>
            <a:ext cx="4169520" cy="21085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r>
              <a:rPr lang="en-US" sz="3000" b="0" strike="noStrike" spc="-1">
                <a:solidFill>
                  <a:srgbClr val="56C1FF"/>
                </a:solidFill>
                <a:latin typeface="Courier New"/>
                <a:ea typeface="Courier New"/>
              </a:rPr>
              <a:t>labeled statement</a:t>
            </a:r>
            <a:endParaRPr lang="en-US" sz="3000" b="0" strike="noStrike" spc="-1">
              <a:latin typeface="Arial"/>
            </a:endParaRPr>
          </a:p>
          <a:p>
            <a:pPr>
              <a:lnSpc>
                <a:spcPct val="150000"/>
              </a:lnSpc>
              <a:tabLst>
                <a:tab pos="0" algn="l"/>
              </a:tabLst>
            </a:pPr>
            <a:r>
              <a:rPr lang="en-US" sz="3000" b="0" strike="noStrike" spc="-1">
                <a:solidFill>
                  <a:srgbClr val="56C1FF"/>
                </a:solidFill>
                <a:latin typeface="Courier New"/>
                <a:ea typeface="Courier New"/>
              </a:rPr>
              <a:t>break statement</a:t>
            </a:r>
            <a:endParaRPr lang="en-US" sz="3000" b="0" strike="noStrike" spc="-1">
              <a:latin typeface="Arial"/>
            </a:endParaRPr>
          </a:p>
          <a:p>
            <a:pPr>
              <a:lnSpc>
                <a:spcPct val="150000"/>
              </a:lnSpc>
              <a:tabLst>
                <a:tab pos="0" algn="l"/>
              </a:tabLst>
            </a:pPr>
            <a:r>
              <a:rPr lang="en-US" sz="3000" b="0" strike="noStrike" spc="-1">
                <a:solidFill>
                  <a:srgbClr val="56C1FF"/>
                </a:solidFill>
                <a:latin typeface="Courier New"/>
                <a:ea typeface="Courier New"/>
              </a:rPr>
              <a:t>continue statement</a:t>
            </a:r>
            <a:endParaRPr lang="en-US" sz="3000" b="0" strike="noStrike" spc="-1">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1" name="PrepBytes_Logo.png" descr="PrepBytes_Logo.png"/>
          <p:cNvPicPr/>
          <p:nvPr/>
        </p:nvPicPr>
        <p:blipFill>
          <a:blip r:embed="rId2"/>
          <a:stretch/>
        </p:blipFill>
        <p:spPr>
          <a:xfrm>
            <a:off x="10226520" y="380160"/>
            <a:ext cx="2351160" cy="613440"/>
          </a:xfrm>
          <a:prstGeom prst="rect">
            <a:avLst/>
          </a:prstGeom>
          <a:ln w="12700">
            <a:noFill/>
          </a:ln>
        </p:spPr>
      </p:pic>
      <p:sp>
        <p:nvSpPr>
          <p:cNvPr id="282" name="Loops"/>
          <p:cNvSpPr/>
          <p:nvPr/>
        </p:nvSpPr>
        <p:spPr>
          <a:xfrm>
            <a:off x="302493" y="1036936"/>
            <a:ext cx="4766658" cy="793191"/>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ct val="100000"/>
              </a:lnSpc>
              <a:tabLst>
                <a:tab pos="0" algn="l"/>
              </a:tabLst>
            </a:pPr>
            <a:r>
              <a:rPr lang="en-US" sz="4800" spc="-1" dirty="0">
                <a:solidFill>
                  <a:srgbClr val="FFFFFF"/>
                </a:solidFill>
                <a:latin typeface="Gill Sans"/>
              </a:rPr>
              <a:t>Exercise-2</a:t>
            </a:r>
            <a:endParaRPr lang="en-US" sz="4800" b="0" strike="noStrike" spc="-1" dirty="0">
              <a:solidFill>
                <a:srgbClr val="FFFFFF"/>
              </a:solidFill>
              <a:latin typeface="Gill Sans"/>
            </a:endParaRPr>
          </a:p>
        </p:txBody>
      </p:sp>
      <p:sp>
        <p:nvSpPr>
          <p:cNvPr id="283" name="Labeled statement…"/>
          <p:cNvSpPr/>
          <p:nvPr/>
        </p:nvSpPr>
        <p:spPr>
          <a:xfrm>
            <a:off x="973080" y="4132121"/>
            <a:ext cx="54592" cy="689317"/>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endParaRPr lang="en-US" sz="3000" b="0" strike="noStrike" spc="-1" dirty="0">
              <a:solidFill>
                <a:srgbClr val="56C1FF"/>
              </a:solidFill>
              <a:latin typeface="Courier New"/>
            </a:endParaRPr>
          </a:p>
        </p:txBody>
      </p:sp>
      <p:sp>
        <p:nvSpPr>
          <p:cNvPr id="2" name="TextBox 1">
            <a:extLst>
              <a:ext uri="{FF2B5EF4-FFF2-40B4-BE49-F238E27FC236}">
                <a16:creationId xmlns:a16="http://schemas.microsoft.com/office/drawing/2014/main" id="{DF18791A-43D6-418B-9CD4-FBB7D1831973}"/>
              </a:ext>
            </a:extLst>
          </p:cNvPr>
          <p:cNvSpPr txBox="1"/>
          <p:nvPr/>
        </p:nvSpPr>
        <p:spPr>
          <a:xfrm>
            <a:off x="1265382" y="2252446"/>
            <a:ext cx="10760133"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err="1">
                <a:solidFill>
                  <a:srgbClr val="00B0F0"/>
                </a:solidFill>
                <a:ea typeface="+mn-lt"/>
                <a:cs typeface="+mn-lt"/>
              </a:rPr>
              <a:t>Problem:A</a:t>
            </a:r>
            <a:r>
              <a:rPr lang="en-US" sz="3200" b="1" dirty="0">
                <a:solidFill>
                  <a:srgbClr val="00B0F0"/>
                </a:solidFill>
                <a:ea typeface="+mn-lt"/>
                <a:cs typeface="+mn-lt"/>
              </a:rPr>
              <a:t> school has following grading rule:</a:t>
            </a:r>
            <a:br>
              <a:rPr lang="en-US" sz="3200" b="1" dirty="0">
                <a:ea typeface="+mn-lt"/>
                <a:cs typeface="+mn-lt"/>
              </a:rPr>
            </a:br>
            <a:r>
              <a:rPr lang="en-US" sz="3200" b="1" dirty="0">
                <a:solidFill>
                  <a:srgbClr val="00B0F0"/>
                </a:solidFill>
                <a:ea typeface="+mn-lt"/>
                <a:cs typeface="+mn-lt"/>
              </a:rPr>
              <a:t>1.below 10 and 10-E</a:t>
            </a:r>
            <a:br>
              <a:rPr lang="en-US" sz="3200" b="1" dirty="0">
                <a:ea typeface="+mn-lt"/>
                <a:cs typeface="+mn-lt"/>
              </a:rPr>
            </a:br>
            <a:r>
              <a:rPr lang="en-US" sz="3200" b="1" dirty="0">
                <a:solidFill>
                  <a:srgbClr val="00B0F0"/>
                </a:solidFill>
                <a:ea typeface="+mn-lt"/>
                <a:cs typeface="+mn-lt"/>
              </a:rPr>
              <a:t>2.11-20-D</a:t>
            </a:r>
            <a:br>
              <a:rPr lang="en-US" sz="3200" b="1" dirty="0">
                <a:ea typeface="+mn-lt"/>
                <a:cs typeface="+mn-lt"/>
              </a:rPr>
            </a:br>
            <a:r>
              <a:rPr lang="en-US" sz="3200" b="1" dirty="0">
                <a:solidFill>
                  <a:srgbClr val="00B0F0"/>
                </a:solidFill>
                <a:ea typeface="+mn-lt"/>
                <a:cs typeface="+mn-lt"/>
              </a:rPr>
              <a:t>3.21-30-C</a:t>
            </a:r>
            <a:br>
              <a:rPr lang="en-US" sz="3200" b="1" dirty="0">
                <a:ea typeface="+mn-lt"/>
                <a:cs typeface="+mn-lt"/>
              </a:rPr>
            </a:br>
            <a:r>
              <a:rPr lang="en-US" sz="3200" b="1" dirty="0">
                <a:solidFill>
                  <a:srgbClr val="00B0F0"/>
                </a:solidFill>
                <a:ea typeface="+mn-lt"/>
                <a:cs typeface="+mn-lt"/>
              </a:rPr>
              <a:t>4.31-40-B</a:t>
            </a:r>
            <a:br>
              <a:rPr lang="en-US" sz="3200" b="1" dirty="0">
                <a:ea typeface="+mn-lt"/>
                <a:cs typeface="+mn-lt"/>
              </a:rPr>
            </a:br>
            <a:r>
              <a:rPr lang="en-US" sz="3200" b="1" dirty="0">
                <a:solidFill>
                  <a:srgbClr val="00B0F0"/>
                </a:solidFill>
                <a:ea typeface="+mn-lt"/>
                <a:cs typeface="+mn-lt"/>
              </a:rPr>
              <a:t>5.41-50-A</a:t>
            </a:r>
            <a:br>
              <a:rPr lang="en-US" sz="3200" b="1" dirty="0">
                <a:ea typeface="+mn-lt"/>
                <a:cs typeface="+mn-lt"/>
              </a:rPr>
            </a:br>
            <a:r>
              <a:rPr lang="en-US" sz="3200" b="1" dirty="0">
                <a:solidFill>
                  <a:srgbClr val="00B0F0"/>
                </a:solidFill>
                <a:ea typeface="+mn-lt"/>
                <a:cs typeface="+mn-lt"/>
              </a:rPr>
              <a:t>ask user to enter marks out of 50 and print the grades using switch statement.</a:t>
            </a:r>
            <a:br>
              <a:rPr lang="en-US" sz="3200" b="1" dirty="0">
                <a:ea typeface="+mn-lt"/>
                <a:cs typeface="+mn-lt"/>
              </a:rPr>
            </a:br>
            <a:br>
              <a:rPr lang="en-US" sz="3200" b="1" dirty="0">
                <a:ea typeface="+mn-lt"/>
                <a:cs typeface="+mn-lt"/>
              </a:rPr>
            </a:br>
            <a:r>
              <a:rPr lang="en-US" sz="3200" b="1" dirty="0">
                <a:solidFill>
                  <a:srgbClr val="00B0F0"/>
                </a:solidFill>
                <a:ea typeface="+mn-lt"/>
                <a:cs typeface="+mn-lt"/>
              </a:rPr>
              <a:t>Input:30</a:t>
            </a:r>
            <a:br>
              <a:rPr lang="en-US" sz="3200" b="1" dirty="0">
                <a:ea typeface="+mn-lt"/>
                <a:cs typeface="+mn-lt"/>
              </a:rPr>
            </a:br>
            <a:r>
              <a:rPr lang="en-US" sz="3200" b="1" dirty="0" err="1">
                <a:solidFill>
                  <a:srgbClr val="00B0F0"/>
                </a:solidFill>
                <a:ea typeface="+mn-lt"/>
                <a:cs typeface="+mn-lt"/>
              </a:rPr>
              <a:t>Output:C</a:t>
            </a:r>
            <a:endParaRPr lang="en-US" sz="3200" dirty="0" err="1">
              <a:solidFill>
                <a:srgbClr val="00B0F0"/>
              </a:solidFill>
            </a:endParaRPr>
          </a:p>
        </p:txBody>
      </p:sp>
    </p:spTree>
    <p:extLst>
      <p:ext uri="{BB962C8B-B14F-4D97-AF65-F5344CB8AC3E}">
        <p14:creationId xmlns:p14="http://schemas.microsoft.com/office/powerpoint/2010/main" val="847611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1" name="PrepBytes_Logo.png" descr="PrepBytes_Logo.png"/>
          <p:cNvPicPr/>
          <p:nvPr/>
        </p:nvPicPr>
        <p:blipFill>
          <a:blip r:embed="rId2"/>
          <a:stretch/>
        </p:blipFill>
        <p:spPr>
          <a:xfrm>
            <a:off x="10226520" y="380160"/>
            <a:ext cx="2351160" cy="613440"/>
          </a:xfrm>
          <a:prstGeom prst="rect">
            <a:avLst/>
          </a:prstGeom>
          <a:ln w="12700">
            <a:noFill/>
          </a:ln>
        </p:spPr>
      </p:pic>
      <p:sp>
        <p:nvSpPr>
          <p:cNvPr id="282" name="Loops"/>
          <p:cNvSpPr/>
          <p:nvPr/>
        </p:nvSpPr>
        <p:spPr>
          <a:xfrm>
            <a:off x="302493" y="1036936"/>
            <a:ext cx="4766658" cy="793191"/>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ct val="100000"/>
              </a:lnSpc>
              <a:tabLst>
                <a:tab pos="0" algn="l"/>
              </a:tabLst>
            </a:pPr>
            <a:r>
              <a:rPr lang="en-US" sz="4800" spc="-1" dirty="0">
                <a:solidFill>
                  <a:srgbClr val="FFFFFF"/>
                </a:solidFill>
                <a:latin typeface="Gill Sans"/>
              </a:rPr>
              <a:t>Exercise-3</a:t>
            </a:r>
            <a:endParaRPr lang="en-US" sz="4800" b="0" strike="noStrike" spc="-1" dirty="0">
              <a:solidFill>
                <a:srgbClr val="FFFFFF"/>
              </a:solidFill>
              <a:latin typeface="Gill Sans"/>
            </a:endParaRPr>
          </a:p>
        </p:txBody>
      </p:sp>
      <p:sp>
        <p:nvSpPr>
          <p:cNvPr id="283" name="Labeled statement…"/>
          <p:cNvSpPr/>
          <p:nvPr/>
        </p:nvSpPr>
        <p:spPr>
          <a:xfrm>
            <a:off x="973080" y="4132121"/>
            <a:ext cx="54592" cy="689317"/>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50000"/>
              </a:lnSpc>
              <a:tabLst>
                <a:tab pos="0" algn="l"/>
              </a:tabLst>
            </a:pPr>
            <a:endParaRPr lang="en-US" sz="3000" b="0" strike="noStrike" spc="-1" dirty="0">
              <a:solidFill>
                <a:srgbClr val="56C1FF"/>
              </a:solidFill>
              <a:latin typeface="Courier New"/>
            </a:endParaRPr>
          </a:p>
        </p:txBody>
      </p:sp>
      <p:sp>
        <p:nvSpPr>
          <p:cNvPr id="2" name="TextBox 1">
            <a:extLst>
              <a:ext uri="{FF2B5EF4-FFF2-40B4-BE49-F238E27FC236}">
                <a16:creationId xmlns:a16="http://schemas.microsoft.com/office/drawing/2014/main" id="{DF18791A-43D6-418B-9CD4-FBB7D1831973}"/>
              </a:ext>
            </a:extLst>
          </p:cNvPr>
          <p:cNvSpPr txBox="1"/>
          <p:nvPr/>
        </p:nvSpPr>
        <p:spPr>
          <a:xfrm>
            <a:off x="1265382" y="2252446"/>
            <a:ext cx="107601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dirty="0">
              <a:solidFill>
                <a:srgbClr val="00B0F0"/>
              </a:solidFill>
              <a:cs typeface="Arial"/>
            </a:endParaRPr>
          </a:p>
        </p:txBody>
      </p:sp>
      <p:sp>
        <p:nvSpPr>
          <p:cNvPr id="3" name="TextBox 2">
            <a:extLst>
              <a:ext uri="{FF2B5EF4-FFF2-40B4-BE49-F238E27FC236}">
                <a16:creationId xmlns:a16="http://schemas.microsoft.com/office/drawing/2014/main" id="{7E2C68BC-0B8C-4E9C-A277-222ED4504FA7}"/>
              </a:ext>
            </a:extLst>
          </p:cNvPr>
          <p:cNvSpPr txBox="1"/>
          <p:nvPr/>
        </p:nvSpPr>
        <p:spPr>
          <a:xfrm>
            <a:off x="520361" y="2091265"/>
            <a:ext cx="11850597"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err="1">
                <a:solidFill>
                  <a:srgbClr val="00B0F0"/>
                </a:solidFill>
                <a:cs typeface="Arial"/>
              </a:rPr>
              <a:t>Problem:Write</a:t>
            </a:r>
            <a:r>
              <a:rPr lang="en-US" sz="3200" b="1" dirty="0">
                <a:solidFill>
                  <a:srgbClr val="00B0F0"/>
                </a:solidFill>
                <a:cs typeface="Arial"/>
              </a:rPr>
              <a:t> a program which takes a number from user and print the table.</a:t>
            </a:r>
            <a:br>
              <a:rPr lang="en-US" sz="3200" b="1" dirty="0">
                <a:solidFill>
                  <a:srgbClr val="00B0F0"/>
                </a:solidFill>
                <a:cs typeface="Arial"/>
              </a:rPr>
            </a:br>
            <a:r>
              <a:rPr lang="en-US" sz="3200" b="1" dirty="0">
                <a:solidFill>
                  <a:srgbClr val="00B0F0"/>
                </a:solidFill>
                <a:cs typeface="Arial"/>
              </a:rPr>
              <a:t>Input:3</a:t>
            </a:r>
            <a:endParaRPr lang="en-US" dirty="0">
              <a:solidFill>
                <a:srgbClr val="00B0F0"/>
              </a:solidFill>
              <a:cs typeface="Arial"/>
            </a:endParaRPr>
          </a:p>
          <a:p>
            <a:br>
              <a:rPr lang="en-US" sz="3200" b="1" dirty="0">
                <a:solidFill>
                  <a:srgbClr val="00B0F0"/>
                </a:solidFill>
                <a:cs typeface="Arial"/>
              </a:rPr>
            </a:br>
            <a:r>
              <a:rPr lang="en-US" sz="3200" b="1" dirty="0">
                <a:solidFill>
                  <a:srgbClr val="00B0F0"/>
                </a:solidFill>
                <a:cs typeface="Arial"/>
              </a:rPr>
              <a:t>Output:</a:t>
            </a:r>
            <a:br>
              <a:rPr lang="en-US" sz="3200" b="1" dirty="0">
                <a:solidFill>
                  <a:srgbClr val="00B0F0"/>
                </a:solidFill>
                <a:cs typeface="Arial"/>
              </a:rPr>
            </a:br>
            <a:r>
              <a:rPr lang="en-US" sz="3200" b="1" dirty="0">
                <a:solidFill>
                  <a:srgbClr val="00B0F0"/>
                </a:solidFill>
                <a:cs typeface="Arial"/>
              </a:rPr>
              <a:t>3 * 1 = 3</a:t>
            </a:r>
            <a:br>
              <a:rPr lang="en-US" sz="3200" b="1" dirty="0">
                <a:solidFill>
                  <a:srgbClr val="00B0F0"/>
                </a:solidFill>
                <a:cs typeface="Arial"/>
              </a:rPr>
            </a:br>
            <a:r>
              <a:rPr lang="en-US" sz="3200" b="1" dirty="0">
                <a:solidFill>
                  <a:srgbClr val="00B0F0"/>
                </a:solidFill>
                <a:cs typeface="Arial"/>
              </a:rPr>
              <a:t>3 * 2 = 6</a:t>
            </a:r>
            <a:br>
              <a:rPr lang="en-US" sz="3200" b="1" dirty="0">
                <a:solidFill>
                  <a:srgbClr val="00B0F0"/>
                </a:solidFill>
                <a:cs typeface="Arial"/>
              </a:rPr>
            </a:br>
            <a:r>
              <a:rPr lang="en-US" sz="3200" b="1" dirty="0">
                <a:solidFill>
                  <a:srgbClr val="00B0F0"/>
                </a:solidFill>
                <a:cs typeface="Arial"/>
              </a:rPr>
              <a:t>3 * 3 = 9</a:t>
            </a:r>
            <a:br>
              <a:rPr lang="en-US" sz="3200" b="1" dirty="0">
                <a:solidFill>
                  <a:srgbClr val="00B0F0"/>
                </a:solidFill>
                <a:cs typeface="Arial"/>
              </a:rPr>
            </a:br>
            <a:r>
              <a:rPr lang="en-US" sz="3200" b="1" dirty="0">
                <a:solidFill>
                  <a:srgbClr val="00B0F0"/>
                </a:solidFill>
                <a:cs typeface="Arial"/>
              </a:rPr>
              <a:t>3 * 4 = 12</a:t>
            </a:r>
            <a:br>
              <a:rPr lang="en-US" sz="3200" b="1" dirty="0">
                <a:solidFill>
                  <a:srgbClr val="00B0F0"/>
                </a:solidFill>
                <a:cs typeface="Arial"/>
              </a:rPr>
            </a:br>
            <a:r>
              <a:rPr lang="en-US" sz="3200" b="1" dirty="0">
                <a:solidFill>
                  <a:srgbClr val="00B0F0"/>
                </a:solidFill>
                <a:cs typeface="Arial"/>
              </a:rPr>
              <a:t>3 * 5 = 15</a:t>
            </a:r>
            <a:br>
              <a:rPr lang="en-US" sz="3200" b="1" dirty="0">
                <a:solidFill>
                  <a:srgbClr val="00B0F0"/>
                </a:solidFill>
                <a:cs typeface="Arial"/>
              </a:rPr>
            </a:br>
            <a:r>
              <a:rPr lang="en-US" sz="3200" b="1" dirty="0">
                <a:solidFill>
                  <a:srgbClr val="00B0F0"/>
                </a:solidFill>
                <a:cs typeface="Arial"/>
              </a:rPr>
              <a:t>3 * 6 = 18</a:t>
            </a:r>
            <a:br>
              <a:rPr lang="en-US" sz="3200" b="1" dirty="0">
                <a:solidFill>
                  <a:srgbClr val="00B0F0"/>
                </a:solidFill>
                <a:cs typeface="Arial"/>
              </a:rPr>
            </a:br>
            <a:r>
              <a:rPr lang="en-US" sz="3200" b="1" dirty="0">
                <a:solidFill>
                  <a:srgbClr val="00B0F0"/>
                </a:solidFill>
                <a:cs typeface="Arial"/>
              </a:rPr>
              <a:t>3 * 7 = 21</a:t>
            </a:r>
            <a:br>
              <a:rPr lang="en-US" sz="3200" b="1" dirty="0">
                <a:solidFill>
                  <a:srgbClr val="00B0F0"/>
                </a:solidFill>
                <a:cs typeface="Arial"/>
              </a:rPr>
            </a:br>
            <a:r>
              <a:rPr lang="en-US" sz="3200" b="1" dirty="0">
                <a:solidFill>
                  <a:srgbClr val="00B0F0"/>
                </a:solidFill>
                <a:cs typeface="Arial"/>
              </a:rPr>
              <a:t>3 * 8 = 24</a:t>
            </a:r>
            <a:br>
              <a:rPr lang="en-US" sz="1000" b="1" dirty="0">
                <a:solidFill>
                  <a:srgbClr val="00B0F0"/>
                </a:solidFill>
                <a:cs typeface="Arial"/>
              </a:rPr>
            </a:br>
            <a:r>
              <a:rPr lang="en-US" sz="3200" b="1" dirty="0">
                <a:solidFill>
                  <a:srgbClr val="00B0F0"/>
                </a:solidFill>
                <a:cs typeface="Arial"/>
              </a:rPr>
              <a:t>3 * 9 = 27</a:t>
            </a:r>
            <a:br>
              <a:rPr lang="en-US" sz="3200" b="1" dirty="0">
                <a:cs typeface="Arial"/>
              </a:rPr>
            </a:br>
            <a:r>
              <a:rPr lang="en-US" sz="3200" b="1" dirty="0">
                <a:solidFill>
                  <a:srgbClr val="00B0F0"/>
                </a:solidFill>
                <a:cs typeface="Arial"/>
              </a:rPr>
              <a:t>3 * 10 = 30</a:t>
            </a:r>
            <a:endParaRPr lang="en-US" sz="3200">
              <a:solidFill>
                <a:srgbClr val="00B0F0"/>
              </a:solidFill>
            </a:endParaRPr>
          </a:p>
        </p:txBody>
      </p:sp>
    </p:spTree>
    <p:extLst>
      <p:ext uri="{BB962C8B-B14F-4D97-AF65-F5344CB8AC3E}">
        <p14:creationId xmlns:p14="http://schemas.microsoft.com/office/powerpoint/2010/main" val="2196745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4" name="PrepBytes_Logo.png" descr="PrepBytes_Logo.png"/>
          <p:cNvPicPr/>
          <p:nvPr/>
        </p:nvPicPr>
        <p:blipFill>
          <a:blip r:embed="rId2"/>
          <a:stretch/>
        </p:blipFill>
        <p:spPr>
          <a:xfrm>
            <a:off x="10795320" y="222120"/>
            <a:ext cx="1783080" cy="465120"/>
          </a:xfrm>
          <a:prstGeom prst="rect">
            <a:avLst/>
          </a:prstGeom>
          <a:ln w="12700">
            <a:noFill/>
          </a:ln>
          <a:effectLst>
            <a:reflection stA="50000" endPos="40000" dir="5400000" sy="-100000" algn="bl" rotWithShape="0"/>
          </a:effectLst>
        </p:spPr>
      </p:pic>
      <p:sp>
        <p:nvSpPr>
          <p:cNvPr id="285" name="Function"/>
          <p:cNvSpPr/>
          <p:nvPr/>
        </p:nvSpPr>
        <p:spPr>
          <a:xfrm>
            <a:off x="1014480" y="992880"/>
            <a:ext cx="46785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8400" b="0" strike="noStrike" spc="-1">
                <a:solidFill>
                  <a:srgbClr val="FFFFFF"/>
                </a:solidFill>
                <a:latin typeface="Arial"/>
                <a:ea typeface="Arial"/>
              </a:rPr>
              <a:t>Functions</a:t>
            </a:r>
            <a:endParaRPr lang="en-US" sz="8400" b="0" strike="noStrike" spc="-1">
              <a:latin typeface="Arial"/>
            </a:endParaRPr>
          </a:p>
        </p:txBody>
      </p:sp>
      <p:sp>
        <p:nvSpPr>
          <p:cNvPr id="286" name="let myArr = [“Hi”,”How”,”Are”,“You”]…"/>
          <p:cNvSpPr/>
          <p:nvPr/>
        </p:nvSpPr>
        <p:spPr>
          <a:xfrm>
            <a:off x="937440" y="3791160"/>
            <a:ext cx="6271920" cy="352188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Courier New"/>
                <a:ea typeface="Courier New"/>
              </a:rPr>
              <a:t>In JS, there are 3 ways to create a function: </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marL="635040"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Regular function</a:t>
            </a:r>
            <a:endParaRPr lang="en-US" sz="3200" b="0" strike="noStrike" spc="-1">
              <a:latin typeface="Arial"/>
            </a:endParaRPr>
          </a:p>
          <a:p>
            <a:pPr marL="635040"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Arrow function </a:t>
            </a:r>
            <a:endParaRPr lang="en-US" sz="3200" b="0" strike="noStrike" spc="-1">
              <a:latin typeface="Arial"/>
            </a:endParaRPr>
          </a:p>
          <a:p>
            <a:pPr marL="635040" indent="-635040">
              <a:lnSpc>
                <a:spcPts val="3900"/>
              </a:lnSpc>
              <a:buClr>
                <a:srgbClr val="56C1FF"/>
              </a:buClr>
              <a:buFont typeface="StarSymbol"/>
              <a:buAutoNum type="arabicPeriod"/>
              <a:tabLst>
                <a:tab pos="0" algn="l"/>
              </a:tabLst>
            </a:pPr>
            <a:r>
              <a:rPr lang="en-US" sz="3200" b="0" strike="noStrike" spc="-1">
                <a:solidFill>
                  <a:srgbClr val="56C1FF"/>
                </a:solidFill>
                <a:latin typeface="Courier New"/>
                <a:ea typeface="Courier New"/>
              </a:rPr>
              <a:t>Function Expression</a:t>
            </a:r>
            <a:endParaRPr lang="en-US" sz="3200" b="0" strike="noStrike" spc="-1">
              <a:latin typeface="Arial"/>
            </a:endParaRPr>
          </a:p>
        </p:txBody>
      </p:sp>
      <p:pic>
        <p:nvPicPr>
          <p:cNvPr id="287" name="Image" descr="Image"/>
          <p:cNvPicPr/>
          <p:nvPr/>
        </p:nvPicPr>
        <p:blipFill>
          <a:blip r:embed="rId3"/>
          <a:stretch/>
        </p:blipFill>
        <p:spPr>
          <a:xfrm>
            <a:off x="8294400" y="2981880"/>
            <a:ext cx="3364920" cy="5600160"/>
          </a:xfrm>
          <a:prstGeom prst="rect">
            <a:avLst/>
          </a:prstGeom>
          <a:ln w="12700">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8" name="PrepBytes_Logo.png" descr="PrepBytes_Logo.png"/>
          <p:cNvPicPr/>
          <p:nvPr/>
        </p:nvPicPr>
        <p:blipFill>
          <a:blip r:embed="rId2"/>
          <a:stretch/>
        </p:blipFill>
        <p:spPr>
          <a:xfrm>
            <a:off x="10808640" y="235800"/>
            <a:ext cx="1783080" cy="465120"/>
          </a:xfrm>
          <a:prstGeom prst="rect">
            <a:avLst/>
          </a:prstGeom>
          <a:ln w="12700">
            <a:noFill/>
          </a:ln>
          <a:effectLst>
            <a:reflection stA="50000" endPos="40000" dir="5400000" sy="-100000" algn="bl" rotWithShape="0"/>
          </a:effectLst>
        </p:spPr>
      </p:pic>
      <p:sp>
        <p:nvSpPr>
          <p:cNvPr id="289" name="Function"/>
          <p:cNvSpPr/>
          <p:nvPr/>
        </p:nvSpPr>
        <p:spPr>
          <a:xfrm>
            <a:off x="664200" y="374760"/>
            <a:ext cx="2389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Function</a:t>
            </a:r>
            <a:endParaRPr lang="en-US" sz="4800" b="0" strike="noStrike" spc="-1">
              <a:latin typeface="Arial"/>
            </a:endParaRPr>
          </a:p>
        </p:txBody>
      </p:sp>
      <p:sp>
        <p:nvSpPr>
          <p:cNvPr id="290" name="Function without parameters…"/>
          <p:cNvSpPr/>
          <p:nvPr/>
        </p:nvSpPr>
        <p:spPr>
          <a:xfrm>
            <a:off x="580680" y="2724480"/>
            <a:ext cx="11482200" cy="3520800"/>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Function definitions (function declaration, or function statement) </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Function calling / invocation</a:t>
            </a:r>
            <a:endParaRPr lang="en-US" sz="3200" b="0" strike="noStrike" spc="-1">
              <a:latin typeface="Arial"/>
            </a:endParaRPr>
          </a:p>
        </p:txBody>
      </p:sp>
      <p:pic>
        <p:nvPicPr>
          <p:cNvPr id="291" name="Image" descr="Image"/>
          <p:cNvPicPr/>
          <p:nvPr/>
        </p:nvPicPr>
        <p:blipFill>
          <a:blip r:embed="rId3"/>
          <a:stretch/>
        </p:blipFill>
        <p:spPr>
          <a:xfrm>
            <a:off x="4699080" y="4235400"/>
            <a:ext cx="3606120" cy="1281960"/>
          </a:xfrm>
          <a:prstGeom prst="rect">
            <a:avLst/>
          </a:prstGeom>
          <a:ln w="12700">
            <a:noFill/>
          </a:ln>
        </p:spPr>
      </p:pic>
      <p:pic>
        <p:nvPicPr>
          <p:cNvPr id="292" name="Image" descr="Image"/>
          <p:cNvPicPr/>
          <p:nvPr/>
        </p:nvPicPr>
        <p:blipFill>
          <a:blip r:embed="rId4"/>
          <a:stretch/>
        </p:blipFill>
        <p:spPr>
          <a:xfrm>
            <a:off x="5299560" y="7223040"/>
            <a:ext cx="2044080" cy="1116720"/>
          </a:xfrm>
          <a:prstGeom prst="rect">
            <a:avLst/>
          </a:prstGeom>
          <a:ln w="1270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0" name="PrepBytes_Logo.png" descr="PrepBytes_Logo.png"/>
          <p:cNvPicPr/>
          <p:nvPr/>
        </p:nvPicPr>
        <p:blipFill>
          <a:blip r:embed="rId2"/>
          <a:stretch/>
        </p:blipFill>
        <p:spPr>
          <a:xfrm>
            <a:off x="10092240" y="343800"/>
            <a:ext cx="2351160" cy="613440"/>
          </a:xfrm>
          <a:prstGeom prst="rect">
            <a:avLst/>
          </a:prstGeom>
          <a:ln w="12700">
            <a:noFill/>
          </a:ln>
          <a:effectLst>
            <a:reflection stA="50000" endPos="40000" dir="5400000" sy="-100000" algn="bl" rotWithShape="0"/>
          </a:effectLst>
        </p:spPr>
      </p:pic>
      <p:sp>
        <p:nvSpPr>
          <p:cNvPr id="141" name="Javascript is a scripting language"/>
          <p:cNvSpPr/>
          <p:nvPr/>
        </p:nvSpPr>
        <p:spPr>
          <a:xfrm>
            <a:off x="1947960" y="4766964"/>
            <a:ext cx="8709120" cy="516192"/>
          </a:xfrm>
          <a:prstGeom prst="rect">
            <a:avLst/>
          </a:prstGeom>
          <a:noFill/>
          <a:ln w="12700">
            <a:noFill/>
          </a:ln>
        </p:spPr>
        <p:style>
          <a:lnRef idx="0">
            <a:scrgbClr r="0" g="0" b="0"/>
          </a:lnRef>
          <a:fillRef idx="0">
            <a:scrgbClr r="0" g="0" b="0"/>
          </a:fillRef>
          <a:effectRef idx="0">
            <a:scrgbClr r="0" g="0" b="0"/>
          </a:effectRef>
          <a:fontRef idx="minor"/>
        </p:style>
        <p:txBody>
          <a:bodyPr lIns="27000" tIns="27000" rIns="27000" bIns="27000" anchor="ctr">
            <a:spAutoFit/>
          </a:bodyPr>
          <a:lstStyle/>
          <a:p>
            <a:pPr>
              <a:lnSpc>
                <a:spcPct val="100000"/>
              </a:lnSpc>
              <a:tabLst>
                <a:tab pos="0" algn="l"/>
              </a:tabLst>
            </a:pPr>
            <a:endParaRPr lang="en-US" sz="3000" b="0" strike="noStrike" spc="-1">
              <a:solidFill>
                <a:srgbClr val="00A2FF"/>
              </a:solidFill>
              <a:latin typeface="Arial"/>
            </a:endParaRPr>
          </a:p>
        </p:txBody>
      </p:sp>
      <p:sp>
        <p:nvSpPr>
          <p:cNvPr id="142" name="Text"/>
          <p:cNvSpPr/>
          <p:nvPr/>
        </p:nvSpPr>
        <p:spPr>
          <a:xfrm>
            <a:off x="6225120" y="8044920"/>
            <a:ext cx="153720" cy="479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ct val="100000"/>
              </a:lnSpc>
              <a:tabLst>
                <a:tab pos="0" algn="l"/>
              </a:tabLst>
            </a:pPr>
            <a:r>
              <a:rPr lang="en-US" sz="2800" b="0" u="sng" strike="noStrike" spc="-1">
                <a:solidFill>
                  <a:srgbClr val="0000FF"/>
                </a:solidFill>
                <a:uFillTx/>
                <a:latin typeface="Gill Sans"/>
                <a:ea typeface="Gill Sans"/>
                <a:hlinkClick r:id="rId3"/>
              </a:rPr>
              <a:t> </a:t>
            </a:r>
            <a:endParaRPr lang="en-US" sz="2800" b="0" strike="noStrike" spc="-1">
              <a:latin typeface="Arial"/>
            </a:endParaRPr>
          </a:p>
        </p:txBody>
      </p:sp>
      <p:sp>
        <p:nvSpPr>
          <p:cNvPr id="143" name="alert"/>
          <p:cNvSpPr/>
          <p:nvPr/>
        </p:nvSpPr>
        <p:spPr>
          <a:xfrm>
            <a:off x="528731" y="1040767"/>
            <a:ext cx="9027566" cy="1295508"/>
          </a:xfrm>
          <a:prstGeom prst="rect">
            <a:avLst/>
          </a:prstGeom>
          <a:noFill/>
          <a:ln w="12700">
            <a:noFill/>
          </a:ln>
        </p:spPr>
        <p:style>
          <a:lnRef idx="0">
            <a:scrgbClr r="0" g="0" b="0"/>
          </a:lnRef>
          <a:fillRef idx="0">
            <a:scrgbClr r="0" g="0" b="0"/>
          </a:fillRef>
          <a:effectRef idx="0">
            <a:scrgbClr r="0" g="0" b="0"/>
          </a:effectRef>
          <a:fontRef idx="minor"/>
        </p:style>
        <p:txBody>
          <a:bodyPr wrap="square" lIns="27000" tIns="27000" rIns="27000" bIns="27000" anchor="ctr">
            <a:spAutoFit/>
          </a:bodyPr>
          <a:lstStyle/>
          <a:p>
            <a:pPr algn="ctr">
              <a:lnSpc>
                <a:spcPts val="10899"/>
              </a:lnSpc>
              <a:tabLst>
                <a:tab pos="0" algn="l"/>
              </a:tabLst>
            </a:pPr>
            <a:r>
              <a:rPr lang="en-US" sz="5400">
                <a:solidFill>
                  <a:schemeClr val="bg1"/>
                </a:solidFill>
                <a:ea typeface="+mn-lt"/>
                <a:cs typeface="+mn-lt"/>
              </a:rPr>
              <a:t>What is JavaScript ?</a:t>
            </a:r>
            <a:endParaRPr lang="en-US" sz="5400" b="0" strike="noStrike">
              <a:solidFill>
                <a:schemeClr val="bg1"/>
              </a:solidFill>
              <a:latin typeface="Arial"/>
            </a:endParaRPr>
          </a:p>
        </p:txBody>
      </p:sp>
      <p:sp>
        <p:nvSpPr>
          <p:cNvPr id="2" name="TextBox 1">
            <a:extLst>
              <a:ext uri="{FF2B5EF4-FFF2-40B4-BE49-F238E27FC236}">
                <a16:creationId xmlns:a16="http://schemas.microsoft.com/office/drawing/2014/main" id="{B9837BBF-B6DB-413C-B7B2-1630462B3F70}"/>
              </a:ext>
            </a:extLst>
          </p:cNvPr>
          <p:cNvSpPr txBox="1"/>
          <p:nvPr/>
        </p:nvSpPr>
        <p:spPr>
          <a:xfrm>
            <a:off x="923130" y="3057741"/>
            <a:ext cx="1130536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0B0F0"/>
                </a:solidFill>
                <a:latin typeface="Courier New"/>
                <a:cs typeface="Arial"/>
              </a:rPr>
              <a:t>JavaScript</a:t>
            </a:r>
            <a:r>
              <a:rPr lang="en-US" sz="3600">
                <a:solidFill>
                  <a:srgbClr val="00B0F0"/>
                </a:solidFill>
                <a:latin typeface="Courier New"/>
                <a:ea typeface="+mn-lt"/>
                <a:cs typeface="+mn-lt"/>
              </a:rPr>
              <a:t> is an interpreted language It means it doesn't need a compiler It executes instructions directly without compiling. It is platform independence, dynamic typing The source code is evaluated just before executing it. It is open-source and cross-platform compatible. It is created by NetScape .It has object-oriented capabilities </a:t>
            </a:r>
            <a:endParaRPr lang="en-US" sz="3600">
              <a:solidFill>
                <a:srgbClr val="00B0F0"/>
              </a:solidFill>
              <a:latin typeface="Courier New"/>
            </a:endParaRPr>
          </a:p>
        </p:txBody>
      </p:sp>
    </p:spTree>
    <p:extLst>
      <p:ext uri="{BB962C8B-B14F-4D97-AF65-F5344CB8AC3E}">
        <p14:creationId xmlns:p14="http://schemas.microsoft.com/office/powerpoint/2010/main" val="1051666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819360" y="563400"/>
            <a:ext cx="2389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Function</a:t>
            </a:r>
            <a:endParaRPr lang="en-US" sz="4800" b="0" strike="noStrike" spc="-1">
              <a:latin typeface="Arial"/>
            </a:endParaRPr>
          </a:p>
        </p:txBody>
      </p:sp>
      <p:sp>
        <p:nvSpPr>
          <p:cNvPr id="295" name="Function without parameters…"/>
          <p:cNvSpPr/>
          <p:nvPr/>
        </p:nvSpPr>
        <p:spPr>
          <a:xfrm>
            <a:off x="738360" y="2685240"/>
            <a:ext cx="8525520" cy="50068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r>
              <a:rPr lang="en-US" sz="3200" b="0" strike="noStrike" spc="-1">
                <a:solidFill>
                  <a:srgbClr val="56C1FF"/>
                </a:solidFill>
                <a:latin typeface="Lucida Grande"/>
                <a:ea typeface="Lucida Grande"/>
              </a:rPr>
              <a:t>Function without parameters</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Function with parameters and no return</a:t>
            </a: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endParaRPr lang="en-US" sz="3200" b="0" strike="noStrike" spc="-1">
              <a:latin typeface="Arial"/>
            </a:endParaRPr>
          </a:p>
          <a:p>
            <a:pPr>
              <a:lnSpc>
                <a:spcPts val="3900"/>
              </a:lnSpc>
              <a:tabLst>
                <a:tab pos="0" algn="l"/>
              </a:tabLst>
            </a:pPr>
            <a:r>
              <a:rPr lang="en-US" sz="3200" b="0" strike="noStrike" spc="-1">
                <a:solidFill>
                  <a:srgbClr val="56C1FF"/>
                </a:solidFill>
                <a:latin typeface="Lucida Grande"/>
                <a:ea typeface="Lucida Grande"/>
              </a:rPr>
              <a:t>Function with parameters and with return</a:t>
            </a:r>
            <a:endParaRPr lang="en-US" sz="3200" b="0" strike="noStrike" spc="-1">
              <a:latin typeface="Arial"/>
            </a:endParaRPr>
          </a:p>
        </p:txBody>
      </p:sp>
      <p:pic>
        <p:nvPicPr>
          <p:cNvPr id="296" name="Image" descr="Image"/>
          <p:cNvPicPr/>
          <p:nvPr/>
        </p:nvPicPr>
        <p:blipFill>
          <a:blip r:embed="rId3"/>
          <a:stretch/>
        </p:blipFill>
        <p:spPr>
          <a:xfrm>
            <a:off x="8119440" y="2872800"/>
            <a:ext cx="3174120" cy="1332720"/>
          </a:xfrm>
          <a:prstGeom prst="rect">
            <a:avLst/>
          </a:prstGeom>
          <a:ln w="12700">
            <a:noFill/>
          </a:ln>
        </p:spPr>
      </p:pic>
      <p:pic>
        <p:nvPicPr>
          <p:cNvPr id="297" name="Image" descr="Image"/>
          <p:cNvPicPr/>
          <p:nvPr/>
        </p:nvPicPr>
        <p:blipFill>
          <a:blip r:embed="rId4"/>
          <a:stretch/>
        </p:blipFill>
        <p:spPr>
          <a:xfrm>
            <a:off x="8019000" y="5487840"/>
            <a:ext cx="3161520" cy="1142280"/>
          </a:xfrm>
          <a:prstGeom prst="rect">
            <a:avLst/>
          </a:prstGeom>
          <a:ln w="12700">
            <a:noFill/>
          </a:ln>
        </p:spPr>
      </p:pic>
      <p:pic>
        <p:nvPicPr>
          <p:cNvPr id="298" name="Image" descr="Image"/>
          <p:cNvPicPr/>
          <p:nvPr/>
        </p:nvPicPr>
        <p:blipFill>
          <a:blip r:embed="rId5"/>
          <a:stretch/>
        </p:blipFill>
        <p:spPr>
          <a:xfrm>
            <a:off x="8012520" y="7788960"/>
            <a:ext cx="3174120" cy="1503360"/>
          </a:xfrm>
          <a:prstGeom prst="rect">
            <a:avLst/>
          </a:prstGeom>
          <a:ln w="1270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819360" y="563400"/>
            <a:ext cx="2389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Function</a:t>
            </a:r>
            <a:endParaRPr lang="en-US" sz="4800" b="0" strike="noStrike" spc="-1">
              <a:latin typeface="Arial"/>
            </a:endParaRPr>
          </a:p>
        </p:txBody>
      </p:sp>
      <p:sp>
        <p:nvSpPr>
          <p:cNvPr id="295" name="Function without parameters…"/>
          <p:cNvSpPr/>
          <p:nvPr/>
        </p:nvSpPr>
        <p:spPr>
          <a:xfrm>
            <a:off x="738360" y="4927409"/>
            <a:ext cx="54592" cy="52254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3" name="Picture 3" descr="Text&#10;&#10;Description automatically generated">
            <a:extLst>
              <a:ext uri="{FF2B5EF4-FFF2-40B4-BE49-F238E27FC236}">
                <a16:creationId xmlns:a16="http://schemas.microsoft.com/office/drawing/2014/main" id="{C02F318F-DD1A-4936-9994-5B1FB9E6FEC3}"/>
              </a:ext>
            </a:extLst>
          </p:cNvPr>
          <p:cNvPicPr>
            <a:picLocks noChangeAspect="1"/>
          </p:cNvPicPr>
          <p:nvPr/>
        </p:nvPicPr>
        <p:blipFill>
          <a:blip r:embed="rId3"/>
          <a:stretch>
            <a:fillRect/>
          </a:stretch>
        </p:blipFill>
        <p:spPr>
          <a:xfrm>
            <a:off x="539028" y="3769717"/>
            <a:ext cx="12092924" cy="4389252"/>
          </a:xfrm>
          <a:prstGeom prst="rect">
            <a:avLst/>
          </a:prstGeom>
        </p:spPr>
      </p:pic>
    </p:spTree>
    <p:extLst>
      <p:ext uri="{BB962C8B-B14F-4D97-AF65-F5344CB8AC3E}">
        <p14:creationId xmlns:p14="http://schemas.microsoft.com/office/powerpoint/2010/main" val="773672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819360" y="563400"/>
            <a:ext cx="2389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Function</a:t>
            </a:r>
            <a:endParaRPr lang="en-US" sz="4800" b="0" strike="noStrike" spc="-1">
              <a:latin typeface="Arial"/>
            </a:endParaRPr>
          </a:p>
        </p:txBody>
      </p:sp>
      <p:sp>
        <p:nvSpPr>
          <p:cNvPr id="295" name="Function without parameters…"/>
          <p:cNvSpPr/>
          <p:nvPr/>
        </p:nvSpPr>
        <p:spPr>
          <a:xfrm>
            <a:off x="738360" y="4927409"/>
            <a:ext cx="54592" cy="52254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2" name="Picture 3" descr="Graphical user interface, text, application&#10;&#10;Description automatically generated">
            <a:extLst>
              <a:ext uri="{FF2B5EF4-FFF2-40B4-BE49-F238E27FC236}">
                <a16:creationId xmlns:a16="http://schemas.microsoft.com/office/drawing/2014/main" id="{11877375-4D20-4DAE-9937-224B8B13F7B9}"/>
              </a:ext>
            </a:extLst>
          </p:cNvPr>
          <p:cNvPicPr>
            <a:picLocks noChangeAspect="1"/>
          </p:cNvPicPr>
          <p:nvPr/>
        </p:nvPicPr>
        <p:blipFill>
          <a:blip r:embed="rId3"/>
          <a:stretch>
            <a:fillRect/>
          </a:stretch>
        </p:blipFill>
        <p:spPr>
          <a:xfrm>
            <a:off x="1818193" y="2436452"/>
            <a:ext cx="9104263" cy="6496621"/>
          </a:xfrm>
          <a:prstGeom prst="rect">
            <a:avLst/>
          </a:prstGeom>
        </p:spPr>
      </p:pic>
    </p:spTree>
    <p:extLst>
      <p:ext uri="{BB962C8B-B14F-4D97-AF65-F5344CB8AC3E}">
        <p14:creationId xmlns:p14="http://schemas.microsoft.com/office/powerpoint/2010/main" val="25031743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819360" y="563400"/>
            <a:ext cx="238932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Function</a:t>
            </a:r>
            <a:endParaRPr lang="en-US" sz="4800" b="0" strike="noStrike" spc="-1">
              <a:latin typeface="Arial"/>
            </a:endParaRPr>
          </a:p>
        </p:txBody>
      </p:sp>
      <p:sp>
        <p:nvSpPr>
          <p:cNvPr id="295" name="Function without parameters…"/>
          <p:cNvSpPr/>
          <p:nvPr/>
        </p:nvSpPr>
        <p:spPr>
          <a:xfrm>
            <a:off x="738360" y="4927409"/>
            <a:ext cx="54592" cy="52254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3" name="Picture 3" descr="Graphical user interface, application&#10;&#10;Description automatically generated">
            <a:extLst>
              <a:ext uri="{FF2B5EF4-FFF2-40B4-BE49-F238E27FC236}">
                <a16:creationId xmlns:a16="http://schemas.microsoft.com/office/drawing/2014/main" id="{50077977-A034-44DC-BDB5-096EB7C0D018}"/>
              </a:ext>
            </a:extLst>
          </p:cNvPr>
          <p:cNvPicPr>
            <a:picLocks noChangeAspect="1"/>
          </p:cNvPicPr>
          <p:nvPr/>
        </p:nvPicPr>
        <p:blipFill>
          <a:blip r:embed="rId3"/>
          <a:stretch>
            <a:fillRect/>
          </a:stretch>
        </p:blipFill>
        <p:spPr>
          <a:xfrm>
            <a:off x="438366" y="2804747"/>
            <a:ext cx="11890986" cy="6384198"/>
          </a:xfrm>
          <a:prstGeom prst="rect">
            <a:avLst/>
          </a:prstGeom>
        </p:spPr>
      </p:pic>
    </p:spTree>
    <p:extLst>
      <p:ext uri="{BB962C8B-B14F-4D97-AF65-F5344CB8AC3E}">
        <p14:creationId xmlns:p14="http://schemas.microsoft.com/office/powerpoint/2010/main" val="2354743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378849" y="660643"/>
            <a:ext cx="3270344"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dirty="0">
                <a:solidFill>
                  <a:srgbClr val="FFFFFF"/>
                </a:solidFill>
                <a:latin typeface="Arial"/>
              </a:rPr>
              <a:t>Excercise-4</a:t>
            </a:r>
            <a:endParaRPr lang="en-US" sz="4800" b="0" strike="noStrike" spc="-1" dirty="0">
              <a:solidFill>
                <a:srgbClr val="FFFFFF"/>
              </a:solidFill>
              <a:latin typeface="Arial"/>
            </a:endParaRPr>
          </a:p>
        </p:txBody>
      </p:sp>
      <p:sp>
        <p:nvSpPr>
          <p:cNvPr id="295" name="Function without parameters…"/>
          <p:cNvSpPr/>
          <p:nvPr/>
        </p:nvSpPr>
        <p:spPr>
          <a:xfrm>
            <a:off x="738360" y="4927409"/>
            <a:ext cx="54592" cy="52254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sp>
        <p:nvSpPr>
          <p:cNvPr id="2" name="TextBox 1">
            <a:extLst>
              <a:ext uri="{FF2B5EF4-FFF2-40B4-BE49-F238E27FC236}">
                <a16:creationId xmlns:a16="http://schemas.microsoft.com/office/drawing/2014/main" id="{B8F0F783-56B6-4BF2-BC2E-D0EB464C7E98}"/>
              </a:ext>
            </a:extLst>
          </p:cNvPr>
          <p:cNvSpPr txBox="1"/>
          <p:nvPr/>
        </p:nvSpPr>
        <p:spPr>
          <a:xfrm>
            <a:off x="983529" y="2252446"/>
            <a:ext cx="10598581"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B0F0"/>
                </a:solidFill>
                <a:cs typeface="Arial"/>
              </a:rPr>
              <a:t>1.Create one function with zero parameter having a console statement</a:t>
            </a:r>
            <a:endParaRPr lang="en-US" sz="3200" dirty="0">
              <a:cs typeface="Arial"/>
            </a:endParaRPr>
          </a:p>
          <a:p>
            <a:endParaRPr lang="en-US" sz="3200" dirty="0">
              <a:solidFill>
                <a:srgbClr val="00B0F0"/>
              </a:solidFill>
              <a:ea typeface="+mn-lt"/>
              <a:cs typeface="+mn-lt"/>
            </a:endParaRPr>
          </a:p>
          <a:p>
            <a:endParaRPr lang="en-US" sz="3200" dirty="0">
              <a:solidFill>
                <a:srgbClr val="00B0F0"/>
              </a:solidFill>
              <a:ea typeface="+mn-lt"/>
              <a:cs typeface="+mn-lt"/>
            </a:endParaRPr>
          </a:p>
          <a:p>
            <a:r>
              <a:rPr lang="en-US" sz="3200" dirty="0">
                <a:solidFill>
                  <a:srgbClr val="00B0F0"/>
                </a:solidFill>
                <a:ea typeface="+mn-lt"/>
                <a:cs typeface="+mn-lt"/>
              </a:rPr>
              <a:t>2.Create one Arrow function with zero parameter having a console statement</a:t>
            </a:r>
            <a:endParaRPr lang="en-US" dirty="0"/>
          </a:p>
          <a:p>
            <a:endParaRPr lang="en-US" sz="3200" dirty="0">
              <a:solidFill>
                <a:srgbClr val="00B0F0"/>
              </a:solidFill>
              <a:cs typeface="Arial"/>
            </a:endParaRPr>
          </a:p>
          <a:p>
            <a:endParaRPr lang="en-US" sz="3200" dirty="0">
              <a:solidFill>
                <a:srgbClr val="00B0F0"/>
              </a:solidFill>
              <a:cs typeface="Arial"/>
            </a:endParaRPr>
          </a:p>
          <a:p>
            <a:r>
              <a:rPr lang="en-US" sz="3200" dirty="0">
                <a:solidFill>
                  <a:srgbClr val="00B0F0"/>
                </a:solidFill>
                <a:cs typeface="Arial"/>
              </a:rPr>
              <a:t>3.</a:t>
            </a:r>
            <a:r>
              <a:rPr lang="en-US" sz="3200" dirty="0">
                <a:solidFill>
                  <a:srgbClr val="00B0F0"/>
                </a:solidFill>
                <a:ea typeface="+mn-lt"/>
                <a:cs typeface="+mn-lt"/>
              </a:rPr>
              <a:t>Create one function which takes three parameter as first name and last name and age and return the statement as "A is 99 years old"</a:t>
            </a:r>
            <a:r>
              <a:rPr lang="en-US" sz="3200" dirty="0">
                <a:solidFill>
                  <a:srgbClr val="00B0F0"/>
                </a:solidFill>
                <a:cs typeface="Arial"/>
              </a:rPr>
              <a:t>2.;</a:t>
            </a:r>
            <a:endParaRPr lang="en-US" sz="3200" dirty="0">
              <a:solidFill>
                <a:srgbClr val="00B0F0"/>
              </a:solidFill>
            </a:endParaRPr>
          </a:p>
        </p:txBody>
      </p:sp>
    </p:spTree>
    <p:extLst>
      <p:ext uri="{BB962C8B-B14F-4D97-AF65-F5344CB8AC3E}">
        <p14:creationId xmlns:p14="http://schemas.microsoft.com/office/powerpoint/2010/main" val="561170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3" name="PrepBytes_Logo.png" descr="PrepBytes_Logo.png"/>
          <p:cNvPicPr/>
          <p:nvPr/>
        </p:nvPicPr>
        <p:blipFill>
          <a:blip r:embed="rId2"/>
          <a:stretch/>
        </p:blipFill>
        <p:spPr>
          <a:xfrm>
            <a:off x="10697400" y="195120"/>
            <a:ext cx="1908000" cy="497880"/>
          </a:xfrm>
          <a:prstGeom prst="rect">
            <a:avLst/>
          </a:prstGeom>
          <a:ln w="12700">
            <a:noFill/>
          </a:ln>
          <a:effectLst>
            <a:reflection stA="50000" endPos="40000" dir="5400000" sy="-100000" algn="bl" rotWithShape="0"/>
          </a:effectLst>
        </p:spPr>
      </p:pic>
      <p:sp>
        <p:nvSpPr>
          <p:cNvPr id="294" name="Function"/>
          <p:cNvSpPr/>
          <p:nvPr/>
        </p:nvSpPr>
        <p:spPr>
          <a:xfrm>
            <a:off x="1687423" y="197598"/>
            <a:ext cx="4196495" cy="1242994"/>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spc="-1">
                <a:solidFill>
                  <a:srgbClr val="FFFFFF"/>
                </a:solidFill>
                <a:latin typeface="Arial"/>
              </a:rPr>
              <a:t>Arrow Function</a:t>
            </a:r>
            <a:endParaRPr lang="en-US" sz="4800" b="0" strike="noStrike" spc="-1">
              <a:latin typeface="Arial"/>
            </a:endParaRPr>
          </a:p>
        </p:txBody>
      </p:sp>
      <p:sp>
        <p:nvSpPr>
          <p:cNvPr id="295" name="Function without parameters…"/>
          <p:cNvSpPr/>
          <p:nvPr/>
        </p:nvSpPr>
        <p:spPr>
          <a:xfrm>
            <a:off x="738360" y="4927409"/>
            <a:ext cx="54592" cy="522541"/>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3900"/>
              </a:lnSpc>
              <a:tabLst>
                <a:tab pos="0" algn="l"/>
              </a:tabLst>
            </a:pPr>
            <a:endParaRPr lang="en-US" sz="3200" b="0" strike="noStrike" spc="-1">
              <a:solidFill>
                <a:srgbClr val="56C1FF"/>
              </a:solidFill>
              <a:latin typeface="Lucida Grande"/>
            </a:endParaRPr>
          </a:p>
        </p:txBody>
      </p:sp>
      <p:pic>
        <p:nvPicPr>
          <p:cNvPr id="2" name="Picture 3" descr="Text&#10;&#10;Description automatically generated">
            <a:extLst>
              <a:ext uri="{FF2B5EF4-FFF2-40B4-BE49-F238E27FC236}">
                <a16:creationId xmlns:a16="http://schemas.microsoft.com/office/drawing/2014/main" id="{2A03A6E4-CDB9-47BD-8521-40E510DFBD27}"/>
              </a:ext>
            </a:extLst>
          </p:cNvPr>
          <p:cNvPicPr>
            <a:picLocks noChangeAspect="1"/>
          </p:cNvPicPr>
          <p:nvPr/>
        </p:nvPicPr>
        <p:blipFill>
          <a:blip r:embed="rId3"/>
          <a:stretch>
            <a:fillRect/>
          </a:stretch>
        </p:blipFill>
        <p:spPr>
          <a:xfrm>
            <a:off x="2813987" y="2049976"/>
            <a:ext cx="7206027" cy="7127234"/>
          </a:xfrm>
          <a:prstGeom prst="rect">
            <a:avLst/>
          </a:prstGeom>
        </p:spPr>
      </p:pic>
    </p:spTree>
    <p:extLst>
      <p:ext uri="{BB962C8B-B14F-4D97-AF65-F5344CB8AC3E}">
        <p14:creationId xmlns:p14="http://schemas.microsoft.com/office/powerpoint/2010/main" val="35643424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9" name="PrepBytes_Logo.png" descr="PrepBytes_Logo.png"/>
          <p:cNvPicPr/>
          <p:nvPr/>
        </p:nvPicPr>
        <p:blipFill>
          <a:blip r:embed="rId2"/>
          <a:stretch/>
        </p:blipFill>
        <p:spPr>
          <a:xfrm>
            <a:off x="10240920" y="208800"/>
            <a:ext cx="2351160" cy="613440"/>
          </a:xfrm>
          <a:prstGeom prst="rect">
            <a:avLst/>
          </a:prstGeom>
          <a:ln w="12700">
            <a:noFill/>
          </a:ln>
          <a:effectLst>
            <a:reflection stA="50000" endPos="40000" dir="5400000" sy="-100000" algn="bl" rotWithShape="0"/>
          </a:effectLst>
        </p:spPr>
      </p:pic>
      <p:sp>
        <p:nvSpPr>
          <p:cNvPr id="300" name="Strings"/>
          <p:cNvSpPr/>
          <p:nvPr/>
        </p:nvSpPr>
        <p:spPr>
          <a:xfrm>
            <a:off x="1207800" y="1313280"/>
            <a:ext cx="195048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Strings</a:t>
            </a:r>
            <a:endParaRPr lang="en-US" sz="4800" b="0" strike="noStrike" spc="-1">
              <a:latin typeface="Arial"/>
            </a:endParaRPr>
          </a:p>
        </p:txBody>
      </p:sp>
      <p:sp>
        <p:nvSpPr>
          <p:cNvPr id="301" name="console.log(name[1]);…"/>
          <p:cNvSpPr/>
          <p:nvPr/>
        </p:nvSpPr>
        <p:spPr>
          <a:xfrm>
            <a:off x="1138680" y="2987280"/>
            <a:ext cx="7522200" cy="426960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console.log(name[1]);</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console.log(name.charAt(1));</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console.log(“PrepBytes”.charAt(1));</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console.log(“PrepBytes”[1]);</a:t>
            </a:r>
            <a:endParaRPr lang="en-US" sz="2800" b="0" strike="noStrike" spc="-1">
              <a:latin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2"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
        <p:nvSpPr>
          <p:cNvPr id="303" name="Strings comparison"/>
          <p:cNvSpPr/>
          <p:nvPr/>
        </p:nvSpPr>
        <p:spPr>
          <a:xfrm>
            <a:off x="907920" y="1447920"/>
            <a:ext cx="526680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Strings comparison</a:t>
            </a:r>
            <a:endParaRPr lang="en-US" sz="4800" b="0" strike="noStrike" spc="-1">
              <a:latin typeface="Arial"/>
            </a:endParaRPr>
          </a:p>
        </p:txBody>
      </p:sp>
      <p:sp>
        <p:nvSpPr>
          <p:cNvPr id="304" name="let a = 'a'…"/>
          <p:cNvSpPr/>
          <p:nvPr/>
        </p:nvSpPr>
        <p:spPr>
          <a:xfrm>
            <a:off x="1942560" y="3821400"/>
            <a:ext cx="7242120" cy="36622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ct val="10000"/>
              </a:lnSpc>
              <a:spcBef>
                <a:spcPts val="3200"/>
              </a:spcBef>
              <a:tabLst>
                <a:tab pos="0" algn="l"/>
              </a:tabLst>
            </a:pPr>
            <a:r>
              <a:rPr lang="en-US" sz="2600" b="0" strike="noStrike" spc="-1">
                <a:solidFill>
                  <a:srgbClr val="FAE232"/>
                </a:solidFill>
                <a:latin typeface="Helvetica Neue"/>
                <a:ea typeface="Helvetica Neue"/>
              </a:rPr>
              <a:t>let a = 'a'</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let b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if (a &lt; b) { // true</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is less than '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else if (a &gt; b) {</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is greater than ' + b)</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else {</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  console.log(a + ' and ' + b + ' are equal.')</a:t>
            </a:r>
            <a:endParaRPr lang="en-US" sz="2600" b="0" strike="noStrike" spc="-1">
              <a:latin typeface="Arial"/>
            </a:endParaRPr>
          </a:p>
          <a:p>
            <a:pPr>
              <a:lnSpc>
                <a:spcPct val="10000"/>
              </a:lnSpc>
              <a:spcBef>
                <a:spcPts val="3200"/>
              </a:spcBef>
              <a:tabLst>
                <a:tab pos="0" algn="l"/>
              </a:tabLst>
            </a:pPr>
            <a:r>
              <a:rPr lang="en-US" sz="2600" b="0" strike="noStrike" spc="-1">
                <a:solidFill>
                  <a:srgbClr val="FAE232"/>
                </a:solidFill>
                <a:latin typeface="Helvetica Neue"/>
                <a:ea typeface="Helvetica Neue"/>
              </a:rPr>
              <a:t>}</a:t>
            </a:r>
            <a:endParaRPr lang="en-US" sz="2600" b="0" strike="noStrike" spc="-1">
              <a:latin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5" name="More string methods"/>
          <p:cNvSpPr/>
          <p:nvPr/>
        </p:nvSpPr>
        <p:spPr>
          <a:xfrm>
            <a:off x="549000" y="1477080"/>
            <a:ext cx="56037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More string methods</a:t>
            </a:r>
            <a:endParaRPr lang="en-US" sz="4800" b="0" strike="noStrike" spc="-1">
              <a:latin typeface="Arial"/>
            </a:endParaRPr>
          </a:p>
        </p:txBody>
      </p:sp>
      <p:sp>
        <p:nvSpPr>
          <p:cNvPr id="306" name="var name = You will be an amazing developer"/>
          <p:cNvSpPr/>
          <p:nvPr/>
        </p:nvSpPr>
        <p:spPr>
          <a:xfrm>
            <a:off x="1174320" y="3020040"/>
            <a:ext cx="9229320" cy="110736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8300"/>
              </a:lnSpc>
              <a:tabLst>
                <a:tab pos="0" algn="l"/>
              </a:tabLst>
            </a:pPr>
            <a:r>
              <a:rPr lang="en-US" sz="2800" b="0" strike="noStrike" spc="-1">
                <a:solidFill>
                  <a:srgbClr val="FAE232"/>
                </a:solidFill>
                <a:latin typeface="Courier New"/>
                <a:ea typeface="Courier New"/>
              </a:rPr>
              <a:t>var name = You will be an amazing developer</a:t>
            </a:r>
            <a:endParaRPr lang="en-US" sz="2800" b="0" strike="noStrike" spc="-1">
              <a:latin typeface="Arial"/>
            </a:endParaRPr>
          </a:p>
        </p:txBody>
      </p:sp>
      <p:sp>
        <p:nvSpPr>
          <p:cNvPr id="307" name="let index = name.indexOf(“developer”);…"/>
          <p:cNvSpPr/>
          <p:nvPr/>
        </p:nvSpPr>
        <p:spPr>
          <a:xfrm>
            <a:off x="1707840" y="4253400"/>
            <a:ext cx="8162280" cy="321552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let index = name.indexOf(“developer”);</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index = name.lastIndexOf(“developer”);</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index = name.indexOf(“will”, 10);</a:t>
            </a:r>
            <a:endParaRPr lang="en-US" sz="2800" b="0" strike="noStrike" spc="-1">
              <a:latin typeface="Arial"/>
            </a:endParaRPr>
          </a:p>
        </p:txBody>
      </p:sp>
      <p:pic>
        <p:nvPicPr>
          <p:cNvPr id="308" name="PrepBytes_Logo.png" descr="PrepBytes_Logo.png"/>
          <p:cNvPicPr/>
          <p:nvPr/>
        </p:nvPicPr>
        <p:blipFill>
          <a:blip r:embed="rId2"/>
          <a:stretch/>
        </p:blipFill>
        <p:spPr>
          <a:xfrm>
            <a:off x="10321920" y="276120"/>
            <a:ext cx="2351160" cy="613440"/>
          </a:xfrm>
          <a:prstGeom prst="rect">
            <a:avLst/>
          </a:prstGeom>
          <a:ln w="12700">
            <a:noFill/>
          </a:ln>
          <a:effectLst>
            <a:reflection stA="50000" endPos="40000" dir="5400000" sy="-100000" algn="bl" rotWithShape="0"/>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9" name="PrepBytes_Logo.png" descr="PrepBytes_Logo.png"/>
          <p:cNvPicPr/>
          <p:nvPr/>
        </p:nvPicPr>
        <p:blipFill>
          <a:blip r:embed="rId2"/>
          <a:stretch/>
        </p:blipFill>
        <p:spPr>
          <a:xfrm>
            <a:off x="10335600" y="249120"/>
            <a:ext cx="2351160" cy="613440"/>
          </a:xfrm>
          <a:prstGeom prst="rect">
            <a:avLst/>
          </a:prstGeom>
          <a:ln w="12700">
            <a:noFill/>
          </a:ln>
          <a:effectLst>
            <a:reflection stA="50000" endPos="40000" dir="5400000" sy="-100000" algn="bl" rotWithShape="0"/>
          </a:effectLst>
        </p:spPr>
      </p:pic>
      <p:sp>
        <p:nvSpPr>
          <p:cNvPr id="310" name="Strings concatenation"/>
          <p:cNvSpPr/>
          <p:nvPr/>
        </p:nvSpPr>
        <p:spPr>
          <a:xfrm>
            <a:off x="867240" y="1470240"/>
            <a:ext cx="5909760" cy="14374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gn="ctr">
              <a:lnSpc>
                <a:spcPts val="10899"/>
              </a:lnSpc>
              <a:tabLst>
                <a:tab pos="0" algn="l"/>
              </a:tabLst>
            </a:pPr>
            <a:r>
              <a:rPr lang="en-US" sz="4800" b="0" strike="noStrike" spc="-1">
                <a:solidFill>
                  <a:srgbClr val="FFFFFF"/>
                </a:solidFill>
                <a:latin typeface="Arial"/>
                <a:ea typeface="Arial"/>
              </a:rPr>
              <a:t>Strings concatenation</a:t>
            </a:r>
            <a:endParaRPr lang="en-US" sz="4800" b="0" strike="noStrike" spc="-1">
              <a:latin typeface="Arial"/>
            </a:endParaRPr>
          </a:p>
        </p:txBody>
      </p:sp>
      <p:sp>
        <p:nvSpPr>
          <p:cNvPr id="311" name="Var newMessage = name.slice(7,13);…"/>
          <p:cNvSpPr/>
          <p:nvPr/>
        </p:nvSpPr>
        <p:spPr>
          <a:xfrm>
            <a:off x="1630080" y="3116880"/>
            <a:ext cx="6882120" cy="5323680"/>
          </a:xfrm>
          <a:prstGeom prst="rect">
            <a:avLst/>
          </a:prstGeom>
          <a:noFill/>
          <a:ln w="12700">
            <a:noFill/>
          </a:ln>
        </p:spPr>
        <p:style>
          <a:lnRef idx="0">
            <a:scrgbClr r="0" g="0" b="0"/>
          </a:lnRef>
          <a:fillRef idx="0">
            <a:scrgbClr r="0" g="0" b="0"/>
          </a:fillRef>
          <a:effectRef idx="0">
            <a:scrgbClr r="0" g="0" b="0"/>
          </a:effectRef>
          <a:fontRef idx="minor"/>
        </p:style>
        <p:txBody>
          <a:bodyPr wrap="none" lIns="27000" tIns="27000" rIns="27000" bIns="27000" anchor="ctr">
            <a:spAutoFit/>
          </a:bodyPr>
          <a:lstStyle/>
          <a:p>
            <a:pPr>
              <a:lnSpc>
                <a:spcPts val="8300"/>
              </a:lnSpc>
              <a:tabLst>
                <a:tab pos="0" algn="l"/>
              </a:tabLst>
            </a:pPr>
            <a:r>
              <a:rPr lang="en-US" sz="2800" b="0" strike="noStrike" spc="-1">
                <a:solidFill>
                  <a:srgbClr val="FAE232"/>
                </a:solidFill>
                <a:latin typeface="Courier New"/>
                <a:ea typeface="Courier New"/>
              </a:rPr>
              <a:t>Var string1 = Prep;</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Var string2 = Bytes;</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Var string3 = string1 + string2;</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Console.log(string3);</a:t>
            </a:r>
            <a:endParaRPr lang="en-US" sz="2800" b="0" strike="noStrike" spc="-1">
              <a:latin typeface="Arial"/>
            </a:endParaRPr>
          </a:p>
          <a:p>
            <a:pPr>
              <a:lnSpc>
                <a:spcPts val="8300"/>
              </a:lnSpc>
              <a:tabLst>
                <a:tab pos="0" algn="l"/>
              </a:tabLst>
            </a:pPr>
            <a:r>
              <a:rPr lang="en-US" sz="2800" b="0" strike="noStrike" spc="-1">
                <a:solidFill>
                  <a:srgbClr val="FAE232"/>
                </a:solidFill>
                <a:latin typeface="Courier New"/>
                <a:ea typeface="Courier New"/>
              </a:rPr>
              <a:t>Output : PrepBytes</a:t>
            </a:r>
            <a:endParaRPr lang="en-US" sz="2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233</Slides>
  <Notes>0</Notes>
  <HiddenSlides>0</HiddenSlides>
  <ScaleCrop>false</ScaleCrop>
  <HeadingPairs>
    <vt:vector size="4" baseType="variant">
      <vt:variant>
        <vt:lpstr>Theme</vt:lpstr>
      </vt:variant>
      <vt:variant>
        <vt:i4>3</vt:i4>
      </vt:variant>
      <vt:variant>
        <vt:lpstr>Slide Titles</vt:lpstr>
      </vt:variant>
      <vt:variant>
        <vt:i4>233</vt:i4>
      </vt:variant>
    </vt:vector>
  </HeadingPairs>
  <TitlesOfParts>
    <vt:vector size="236"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revision>145</cp:revision>
  <dcterms:modified xsi:type="dcterms:W3CDTF">2021-12-14T05:57:34Z</dcterms:modified>
  <dc:language>en-US</dc:language>
</cp:coreProperties>
</file>